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1" r:id="rId56"/>
    <p:sldId id="310" r:id="rId57"/>
    <p:sldId id="312" r:id="rId58"/>
    <p:sldId id="313" r:id="rId59"/>
    <p:sldId id="314" r:id="rId60"/>
    <p:sldId id="315" r:id="rId61"/>
    <p:sldId id="316" r:id="rId62"/>
    <p:sldId id="317" r:id="rId63"/>
    <p:sldId id="318" r:id="rId64"/>
    <p:sldId id="319" r:id="rId65"/>
    <p:sldId id="320" r:id="rId66"/>
    <p:sldId id="322" r:id="rId67"/>
    <p:sldId id="321"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66"/>
    <p:restoredTop sz="94674"/>
  </p:normalViewPr>
  <p:slideViewPr>
    <p:cSldViewPr snapToGrid="0" snapToObjects="1">
      <p:cViewPr>
        <p:scale>
          <a:sx n="78" d="100"/>
          <a:sy n="78" d="100"/>
        </p:scale>
        <p:origin x="2720" y="18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626BFA-9DC6-1243-AAB7-FA946F25E79A}" type="datetimeFigureOut">
              <a:rPr lang="en-US" smtClean="0"/>
              <a:t>9/29/18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9499CF-75E1-064A-9B76-2C7D638DC55D}" type="slidenum">
              <a:rPr lang="en-US" smtClean="0"/>
              <a:t>‹#›</a:t>
            </a:fld>
            <a:endParaRPr lang="en-US"/>
          </a:p>
        </p:txBody>
      </p:sp>
    </p:spTree>
    <p:extLst>
      <p:ext uri="{BB962C8B-B14F-4D97-AF65-F5344CB8AC3E}">
        <p14:creationId xmlns:p14="http://schemas.microsoft.com/office/powerpoint/2010/main" val="1032665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544A67-A6E9-F946-9DD8-EC3FB4A2C998}" type="datetime1">
              <a:rPr lang="en-AU" smtClean="0"/>
              <a:t>29/9/18</a:t>
            </a:fld>
            <a:endParaRPr lang="en-US" dirty="0"/>
          </a:p>
        </p:txBody>
      </p:sp>
      <p:sp>
        <p:nvSpPr>
          <p:cNvPr id="5" name="Footer Placeholder 4"/>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CF6259-8714-DF48-B524-D5E3D68D0E96}" type="datetime1">
              <a:rPr lang="en-AU" smtClean="0"/>
              <a:t>29/9/18</a:t>
            </a:fld>
            <a:endParaRPr lang="en-US" dirty="0"/>
          </a:p>
        </p:txBody>
      </p:sp>
      <p:sp>
        <p:nvSpPr>
          <p:cNvPr id="5" name="Footer Placeholder 4"/>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D67455-1A75-0642-A916-77D23B2135BF}" type="datetime1">
              <a:rPr lang="en-AU" smtClean="0"/>
              <a:t>29/9/18</a:t>
            </a:fld>
            <a:endParaRPr lang="en-US" dirty="0"/>
          </a:p>
        </p:txBody>
      </p:sp>
      <p:sp>
        <p:nvSpPr>
          <p:cNvPr id="5" name="Footer Placeholder 4"/>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93EE739-5A1B-6F4E-A3DE-9E5A0E95FFA9}" type="datetime1">
              <a:rPr lang="en-AU" smtClean="0"/>
              <a:t>29/9/18</a:t>
            </a:fld>
            <a:endParaRPr lang="en-US" dirty="0"/>
          </a:p>
        </p:txBody>
      </p:sp>
      <p:sp>
        <p:nvSpPr>
          <p:cNvPr id="5" name="Footer Placeholder 4"/>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696187-5A4B-1943-8D16-A7526BB00A59}" type="datetime1">
              <a:rPr lang="en-AU" smtClean="0"/>
              <a:t>29/9/18</a:t>
            </a:fld>
            <a:endParaRPr lang="en-US" dirty="0"/>
          </a:p>
        </p:txBody>
      </p:sp>
      <p:sp>
        <p:nvSpPr>
          <p:cNvPr id="5" name="Footer Placeholder 4"/>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F01C71A-E458-3E4E-863D-3E404012A8F5}" type="datetime1">
              <a:rPr lang="en-AU" smtClean="0"/>
              <a:t>29/9/18</a:t>
            </a:fld>
            <a:endParaRPr lang="en-US" dirty="0"/>
          </a:p>
        </p:txBody>
      </p:sp>
      <p:sp>
        <p:nvSpPr>
          <p:cNvPr id="5" name="Footer Placeholder 4"/>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F228C3-30F9-A64D-A91D-16355CAF1353}" type="datetime1">
              <a:rPr lang="en-AU" smtClean="0"/>
              <a:t>29/9/18</a:t>
            </a:fld>
            <a:endParaRPr lang="en-US" dirty="0"/>
          </a:p>
        </p:txBody>
      </p:sp>
      <p:sp>
        <p:nvSpPr>
          <p:cNvPr id="5" name="Footer Placeholder 4"/>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2791C1-2EE7-3642-BD9C-F8FF0BBC720E}" type="datetime1">
              <a:rPr lang="en-AU" smtClean="0"/>
              <a:t>29/9/18</a:t>
            </a:fld>
            <a:endParaRPr lang="en-US" dirty="0"/>
          </a:p>
        </p:txBody>
      </p:sp>
      <p:sp>
        <p:nvSpPr>
          <p:cNvPr id="5" name="Footer Placeholder 4"/>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412F19-969E-7540-B6F6-9527C1911416}" type="datetime1">
              <a:rPr lang="en-AU" smtClean="0"/>
              <a:t>29/9/18</a:t>
            </a:fld>
            <a:endParaRPr lang="en-US" dirty="0"/>
          </a:p>
        </p:txBody>
      </p:sp>
      <p:sp>
        <p:nvSpPr>
          <p:cNvPr id="5" name="Footer Placeholder 4"/>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38CAAA-191D-824B-84BF-7190DBF61B66}" type="datetime1">
              <a:rPr lang="en-AU" smtClean="0"/>
              <a:t>29/9/18</a:t>
            </a:fld>
            <a:endParaRPr lang="en-US" dirty="0"/>
          </a:p>
        </p:txBody>
      </p:sp>
      <p:sp>
        <p:nvSpPr>
          <p:cNvPr id="5" name="Footer Placeholder 4"/>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0A812EF-F96A-E840-A0FD-ACAB49B84ABB}" type="datetime1">
              <a:rPr lang="en-AU" smtClean="0"/>
              <a:t>29/9/18</a:t>
            </a:fld>
            <a:endParaRPr lang="en-US" dirty="0"/>
          </a:p>
        </p:txBody>
      </p:sp>
      <p:sp>
        <p:nvSpPr>
          <p:cNvPr id="6" name="Footer Placeholder 5"/>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28EE55-29EB-E44E-BFDB-626D03C3DB6D}" type="datetime1">
              <a:rPr lang="en-AU" smtClean="0"/>
              <a:t>29/9/18</a:t>
            </a:fld>
            <a:endParaRPr lang="en-US" dirty="0"/>
          </a:p>
        </p:txBody>
      </p:sp>
      <p:sp>
        <p:nvSpPr>
          <p:cNvPr id="8" name="Footer Placeholder 7"/>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899097-78F4-BA4D-8355-09B84EC475FF}" type="datetime1">
              <a:rPr lang="en-AU" smtClean="0"/>
              <a:t>29/9/18</a:t>
            </a:fld>
            <a:endParaRPr lang="en-US" dirty="0"/>
          </a:p>
        </p:txBody>
      </p:sp>
      <p:sp>
        <p:nvSpPr>
          <p:cNvPr id="4" name="Footer Placeholder 3"/>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C8BA42-075A-6A4E-9FEC-4632ED08B57B}" type="datetime1">
              <a:rPr lang="en-AU" smtClean="0"/>
              <a:t>29/9/18</a:t>
            </a:fld>
            <a:endParaRPr lang="en-US" dirty="0"/>
          </a:p>
        </p:txBody>
      </p:sp>
      <p:sp>
        <p:nvSpPr>
          <p:cNvPr id="3" name="Footer Placeholder 2"/>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E8B4426-350E-274A-97C6-817207412675}" type="datetime1">
              <a:rPr lang="en-AU" smtClean="0"/>
              <a:t>29/9/18</a:t>
            </a:fld>
            <a:endParaRPr lang="en-US" dirty="0"/>
          </a:p>
        </p:txBody>
      </p:sp>
      <p:sp>
        <p:nvSpPr>
          <p:cNvPr id="6" name="Footer Placeholder 5"/>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D3F9AC3-B23B-E743-A713-B8A0A7DF6CC0}" type="datetime1">
              <a:rPr lang="en-AU" smtClean="0"/>
              <a:t>29/9/18</a:t>
            </a:fld>
            <a:endParaRPr lang="en-US" dirty="0"/>
          </a:p>
        </p:txBody>
      </p:sp>
      <p:sp>
        <p:nvSpPr>
          <p:cNvPr id="6" name="Footer Placeholder 5"/>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777711B-C118-CF49-B87D-1E87301275FB}" type="datetime1">
              <a:rPr lang="en-AU" smtClean="0"/>
              <a:t>29/9/18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Golden wattle group Pty Ltd T/A Meridian Vocational College 45039, CRICOS 03551M  MVC Staff training</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internationaleducation.gov.au/Regulatory-Information/Documents/National%20Code%202018%20Factsheets/Standard%206.pdf" TargetMode="External"/><Relationship Id="rId13" Type="http://schemas.openxmlformats.org/officeDocument/2006/relationships/hyperlink" Target="https://internationaleducation.gov.au/Regulatory-Information/Documents/National%20Code%202018%20Factsheets/Standard%2011.pdf" TargetMode="External"/><Relationship Id="rId3" Type="http://schemas.openxmlformats.org/officeDocument/2006/relationships/hyperlink" Target="https://internationaleducation.gov.au/Regulatory-Information/Documents/National%20Code%202018%20Factsheets/Standard%201.pdf" TargetMode="External"/><Relationship Id="rId7" Type="http://schemas.openxmlformats.org/officeDocument/2006/relationships/hyperlink" Target="https://internationaleducation.gov.au/Regulatory-Information/Documents/National%20Code%202018%20Factsheets/Standard%205.pdf" TargetMode="External"/><Relationship Id="rId12" Type="http://schemas.openxmlformats.org/officeDocument/2006/relationships/hyperlink" Target="https://internationaleducation.gov.au/Regulatory-Information/Documents/National%20Code%202018%20Factsheets/Standard%2010.pdf" TargetMode="External"/><Relationship Id="rId2" Type="http://schemas.openxmlformats.org/officeDocument/2006/relationships/hyperlink" Target="file:///Regulatory-Information/Documents/FINAL%20National%20Code%20Factsheet%20-%20General%20changes.pdf" TargetMode="External"/><Relationship Id="rId1" Type="http://schemas.openxmlformats.org/officeDocument/2006/relationships/slideLayout" Target="../slideLayouts/slideLayout2.xml"/><Relationship Id="rId6" Type="http://schemas.openxmlformats.org/officeDocument/2006/relationships/hyperlink" Target="https://internationaleducation.gov.au/Regulatory-Information/Documents/National%20Code%202018%20Factsheets/Standard%204.pdf" TargetMode="External"/><Relationship Id="rId11" Type="http://schemas.openxmlformats.org/officeDocument/2006/relationships/hyperlink" Target="https://internationaleducation.gov.au/Regulatory-Information/Documents/National%20Code%202018%20Factsheets/Standard%209.pdf" TargetMode="External"/><Relationship Id="rId5" Type="http://schemas.openxmlformats.org/officeDocument/2006/relationships/hyperlink" Target="https://internationaleducation.gov.au/Regulatory-Information/Documents/National%20Code%202018%20Factsheets/Standard%203.pdf" TargetMode="External"/><Relationship Id="rId10" Type="http://schemas.openxmlformats.org/officeDocument/2006/relationships/hyperlink" Target="https://internationaleducation.gov.au/Regulatory-Information/Documents/National%20Code%202018%20Factsheets/Standard%208.pdf" TargetMode="External"/><Relationship Id="rId4" Type="http://schemas.openxmlformats.org/officeDocument/2006/relationships/hyperlink" Target="https://internationaleducation.gov.au/Regulatory-Information/Documents/National%20Code%202018%20Factsheets/Standard%202.pdf" TargetMode="External"/><Relationship Id="rId9" Type="http://schemas.openxmlformats.org/officeDocument/2006/relationships/hyperlink" Target="https://internationaleducation.gov.au/Regulatory-Information/Documents/National%20Code%202018%20Factsheets/Standard%207.pdf"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7827C-4866-5847-A61D-96A1F704CEF5}"/>
              </a:ext>
            </a:extLst>
          </p:cNvPr>
          <p:cNvSpPr>
            <a:spLocks noGrp="1"/>
          </p:cNvSpPr>
          <p:nvPr>
            <p:ph type="ctrTitle"/>
          </p:nvPr>
        </p:nvSpPr>
        <p:spPr/>
        <p:txBody>
          <a:bodyPr/>
          <a:lstStyle/>
          <a:p>
            <a:pPr algn="l"/>
            <a:r>
              <a:rPr lang="en-US" dirty="0"/>
              <a:t>Staff Training </a:t>
            </a:r>
            <a:br>
              <a:rPr lang="en-US" dirty="0"/>
            </a:br>
            <a:r>
              <a:rPr lang="en-US" sz="2400" dirty="0">
                <a:solidFill>
                  <a:schemeClr val="accent2"/>
                </a:solidFill>
              </a:rPr>
              <a:t>(Adapted from National code 2018)</a:t>
            </a:r>
            <a:endParaRPr lang="en-US" dirty="0">
              <a:solidFill>
                <a:schemeClr val="accent2"/>
              </a:solidFill>
            </a:endParaRPr>
          </a:p>
        </p:txBody>
      </p:sp>
      <p:sp>
        <p:nvSpPr>
          <p:cNvPr id="3" name="Subtitle 2">
            <a:extLst>
              <a:ext uri="{FF2B5EF4-FFF2-40B4-BE49-F238E27FC236}">
                <a16:creationId xmlns:a16="http://schemas.microsoft.com/office/drawing/2014/main" id="{D05F6662-2E6C-0245-92A9-F6E1FCB94144}"/>
              </a:ext>
            </a:extLst>
          </p:cNvPr>
          <p:cNvSpPr>
            <a:spLocks noGrp="1"/>
          </p:cNvSpPr>
          <p:nvPr>
            <p:ph type="subTitle" idx="1"/>
          </p:nvPr>
        </p:nvSpPr>
        <p:spPr>
          <a:xfrm>
            <a:off x="1507067" y="4050833"/>
            <a:ext cx="7766936" cy="2065762"/>
          </a:xfrm>
        </p:spPr>
        <p:txBody>
          <a:bodyPr>
            <a:normAutofit/>
          </a:bodyPr>
          <a:lstStyle/>
          <a:p>
            <a:pPr algn="l"/>
            <a:r>
              <a:rPr lang="en-AU" sz="2400" dirty="0">
                <a:solidFill>
                  <a:schemeClr val="accent2">
                    <a:lumMod val="75000"/>
                  </a:schemeClr>
                </a:solidFill>
                <a:latin typeface="Arial" panose="020B0604020202020204" pitchFamily="34" charset="0"/>
                <a:cs typeface="Arial" panose="020B0604020202020204" pitchFamily="34" charset="0"/>
              </a:rPr>
              <a:t>National Code of Practice for Providers of Education and Training to Overseas Students 2018 </a:t>
            </a:r>
          </a:p>
          <a:p>
            <a:endParaRPr lang="en-US" dirty="0"/>
          </a:p>
        </p:txBody>
      </p:sp>
      <p:sp>
        <p:nvSpPr>
          <p:cNvPr id="6" name="nclogo06_07" descr="cms0000CF73E34D">
            <a:extLst>
              <a:ext uri="{FF2B5EF4-FFF2-40B4-BE49-F238E27FC236}">
                <a16:creationId xmlns:a16="http://schemas.microsoft.com/office/drawing/2014/main" id="{13BD3E83-AC21-EB47-9EDD-E800D7B55D3F}"/>
              </a:ext>
            </a:extLst>
          </p:cNvPr>
          <p:cNvSpPr>
            <a:spLocks noChangeAspect="1" noEditPoints="1" noChangeArrowheads="1" noChangeShapeType="1" noTextEdit="1"/>
          </p:cNvSpPr>
          <p:nvPr/>
        </p:nvSpPr>
        <p:spPr bwMode="auto">
          <a:xfrm>
            <a:off x="2314222" y="496711"/>
            <a:ext cx="5317067" cy="2156177"/>
          </a:xfrm>
          <a:prstGeom prst="rect">
            <a:avLst/>
          </a:prstGeom>
          <a:blipFill dpi="0" rotWithShape="0">
            <a:blip r:embed="rId2"/>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n-AU" sz="600">
                <a:solidFill>
                  <a:srgbClr val="80808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AU" sz="10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Footer Placeholder 6">
            <a:extLst>
              <a:ext uri="{FF2B5EF4-FFF2-40B4-BE49-F238E27FC236}">
                <a16:creationId xmlns:a16="http://schemas.microsoft.com/office/drawing/2014/main" id="{413CB040-40D1-1947-B58D-F7FFA2A24026}"/>
              </a:ext>
            </a:extLst>
          </p:cNvPr>
          <p:cNvSpPr>
            <a:spLocks noGrp="1"/>
          </p:cNvSpPr>
          <p:nvPr>
            <p:ph type="ftr" sz="quarter" idx="11"/>
          </p:nvPr>
        </p:nvSpPr>
        <p:spPr/>
        <p:txBody>
          <a:bodyPr/>
          <a:lstStyle/>
          <a:p>
            <a:r>
              <a:rPr lang="en-US" dirty="0"/>
              <a:t>Golden wattle group Pty Ltd T/A Meridian Vocational College 45039, CRICOS 03551M  MVC Staff training</a:t>
            </a:r>
          </a:p>
        </p:txBody>
      </p:sp>
      <p:sp>
        <p:nvSpPr>
          <p:cNvPr id="8" name="Slide Number Placeholder 7">
            <a:extLst>
              <a:ext uri="{FF2B5EF4-FFF2-40B4-BE49-F238E27FC236}">
                <a16:creationId xmlns:a16="http://schemas.microsoft.com/office/drawing/2014/main" id="{A5A62822-4296-8647-B757-9F49FA6F9833}"/>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2199814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A37E6-1ED7-BE46-8CB7-4868F01DB23B}"/>
              </a:ext>
            </a:extLst>
          </p:cNvPr>
          <p:cNvSpPr>
            <a:spLocks noGrp="1"/>
          </p:cNvSpPr>
          <p:nvPr>
            <p:ph type="title"/>
          </p:nvPr>
        </p:nvSpPr>
        <p:spPr/>
        <p:txBody>
          <a:bodyPr>
            <a:normAutofit fontScale="90000"/>
          </a:bodyPr>
          <a:lstStyle/>
          <a:p>
            <a:r>
              <a:rPr lang="en-AU" i="1" dirty="0"/>
              <a:t>Standard 1</a:t>
            </a:r>
            <a:br>
              <a:rPr lang="en-AU" b="1" dirty="0"/>
            </a:br>
            <a:r>
              <a:rPr lang="en-AU" dirty="0"/>
              <a:t>Marketing information and practices (Cont..)</a:t>
            </a:r>
            <a:endParaRPr lang="en-US" dirty="0"/>
          </a:p>
        </p:txBody>
      </p:sp>
      <p:sp>
        <p:nvSpPr>
          <p:cNvPr id="3" name="Content Placeholder 2">
            <a:extLst>
              <a:ext uri="{FF2B5EF4-FFF2-40B4-BE49-F238E27FC236}">
                <a16:creationId xmlns:a16="http://schemas.microsoft.com/office/drawing/2014/main" id="{889FC792-202F-BF42-A5E7-EBBBF9E83F31}"/>
              </a:ext>
            </a:extLst>
          </p:cNvPr>
          <p:cNvSpPr>
            <a:spLocks noGrp="1"/>
          </p:cNvSpPr>
          <p:nvPr>
            <p:ph idx="1"/>
          </p:nvPr>
        </p:nvSpPr>
        <p:spPr/>
        <p:txBody>
          <a:bodyPr>
            <a:normAutofit/>
          </a:bodyPr>
          <a:lstStyle/>
          <a:p>
            <a:r>
              <a:rPr lang="en-AU" sz="2400" dirty="0">
                <a:latin typeface="Arial" panose="020B0604020202020204" pitchFamily="34" charset="0"/>
                <a:cs typeface="Arial" panose="020B0604020202020204" pitchFamily="34" charset="0"/>
              </a:rPr>
              <a:t>1.5  The registered provider must not actively recruit a student where this conflicts with its obligations under Standard 7 (Overseas student transfers).</a:t>
            </a:r>
            <a:endParaRPr lang="en-U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EEC8B6E-71CB-8246-9D46-1894DC529B86}"/>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14F3AA42-6138-144B-96FD-BE2EC1558C3C}"/>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636609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8B15D-7164-794B-9899-5DA19E680489}"/>
              </a:ext>
            </a:extLst>
          </p:cNvPr>
          <p:cNvSpPr>
            <a:spLocks noGrp="1"/>
          </p:cNvSpPr>
          <p:nvPr>
            <p:ph type="title"/>
          </p:nvPr>
        </p:nvSpPr>
        <p:spPr>
          <a:xfrm>
            <a:off x="677334" y="277586"/>
            <a:ext cx="8596668" cy="1126671"/>
          </a:xfrm>
        </p:spPr>
        <p:txBody>
          <a:bodyPr>
            <a:normAutofit fontScale="90000"/>
          </a:bodyPr>
          <a:lstStyle/>
          <a:p>
            <a:r>
              <a:rPr lang="en-AU" i="1" dirty="0"/>
              <a:t>Standard 2</a:t>
            </a:r>
            <a:br>
              <a:rPr lang="en-AU" b="1" dirty="0"/>
            </a:br>
            <a:r>
              <a:rPr lang="en-AU" dirty="0"/>
              <a:t>Recruitment of an overseas student</a:t>
            </a:r>
            <a:br>
              <a:rPr lang="en-AU" i="1" dirty="0"/>
            </a:br>
            <a:endParaRPr lang="en-US" dirty="0"/>
          </a:p>
        </p:txBody>
      </p:sp>
      <p:sp>
        <p:nvSpPr>
          <p:cNvPr id="3" name="Content Placeholder 2">
            <a:extLst>
              <a:ext uri="{FF2B5EF4-FFF2-40B4-BE49-F238E27FC236}">
                <a16:creationId xmlns:a16="http://schemas.microsoft.com/office/drawing/2014/main" id="{AEFB918D-215F-BB44-978E-E82996CD6D51}"/>
              </a:ext>
            </a:extLst>
          </p:cNvPr>
          <p:cNvSpPr>
            <a:spLocks noGrp="1"/>
          </p:cNvSpPr>
          <p:nvPr>
            <p:ph idx="1"/>
          </p:nvPr>
        </p:nvSpPr>
        <p:spPr>
          <a:xfrm>
            <a:off x="677334" y="1404257"/>
            <a:ext cx="8596668" cy="4637105"/>
          </a:xfrm>
        </p:spPr>
        <p:txBody>
          <a:bodyPr>
            <a:noAutofit/>
          </a:bodyPr>
          <a:lstStyle/>
          <a:p>
            <a:r>
              <a:rPr lang="en-AU" sz="2000" dirty="0">
                <a:latin typeface="Arial" panose="020B0604020202020204" pitchFamily="34" charset="0"/>
                <a:cs typeface="Arial" panose="020B0604020202020204" pitchFamily="34" charset="0"/>
              </a:rPr>
              <a:t>2.1   Prior to accepting an overseas student or intending overseas student for enrolment in a course, the registered provider must make comprehensive, current and plain English information available to the overseas student or intending overseas student on:</a:t>
            </a:r>
          </a:p>
          <a:p>
            <a:pPr lvl="1"/>
            <a:r>
              <a:rPr lang="en-AU" sz="2000" dirty="0">
                <a:latin typeface="Arial" panose="020B0604020202020204" pitchFamily="34" charset="0"/>
                <a:cs typeface="Arial" panose="020B0604020202020204" pitchFamily="34" charset="0"/>
              </a:rPr>
              <a:t>2.1.1  The requirements for an overseas student’s acceptance into a course, including the minimum level of English language proficiency, educational qualifications or work experience required, and course credit if applicable</a:t>
            </a:r>
          </a:p>
          <a:p>
            <a:pPr lvl="1"/>
            <a:r>
              <a:rPr lang="en-AU" sz="2000" dirty="0">
                <a:latin typeface="Arial" panose="020B0604020202020204" pitchFamily="34" charset="0"/>
                <a:cs typeface="Arial" panose="020B0604020202020204" pitchFamily="34" charset="0"/>
              </a:rPr>
              <a:t>2.1.2  The CRICOS course code, course content, modes of study for the course including compulsory online and/or work-based training, placements, other community-based learning and collaborative research training arrangements, and assessment methods</a:t>
            </a:r>
          </a:p>
        </p:txBody>
      </p:sp>
      <p:sp>
        <p:nvSpPr>
          <p:cNvPr id="4" name="Footer Placeholder 3">
            <a:extLst>
              <a:ext uri="{FF2B5EF4-FFF2-40B4-BE49-F238E27FC236}">
                <a16:creationId xmlns:a16="http://schemas.microsoft.com/office/drawing/2014/main" id="{13428F36-8044-A34B-AC5D-4DD150BBE1FB}"/>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6A9DC0A2-D060-4B42-B52E-1560345ACEA6}"/>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4044739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6F646-3AAB-E047-A1D6-EC1F0C0FD2B1}"/>
              </a:ext>
            </a:extLst>
          </p:cNvPr>
          <p:cNvSpPr>
            <a:spLocks noGrp="1"/>
          </p:cNvSpPr>
          <p:nvPr>
            <p:ph type="title"/>
          </p:nvPr>
        </p:nvSpPr>
        <p:spPr>
          <a:xfrm>
            <a:off x="677334" y="609600"/>
            <a:ext cx="8596668" cy="930171"/>
          </a:xfrm>
        </p:spPr>
        <p:txBody>
          <a:bodyPr/>
          <a:lstStyle/>
          <a:p>
            <a:r>
              <a:rPr lang="en-AU" dirty="0"/>
              <a:t>(2.1 CONT..)</a:t>
            </a:r>
            <a:endParaRPr lang="en-US" dirty="0"/>
          </a:p>
        </p:txBody>
      </p:sp>
      <p:sp>
        <p:nvSpPr>
          <p:cNvPr id="3" name="Content Placeholder 2">
            <a:extLst>
              <a:ext uri="{FF2B5EF4-FFF2-40B4-BE49-F238E27FC236}">
                <a16:creationId xmlns:a16="http://schemas.microsoft.com/office/drawing/2014/main" id="{9F3DA8DD-D231-664F-975B-898A9DB9AA2B}"/>
              </a:ext>
            </a:extLst>
          </p:cNvPr>
          <p:cNvSpPr>
            <a:spLocks noGrp="1"/>
          </p:cNvSpPr>
          <p:nvPr>
            <p:ph idx="1"/>
          </p:nvPr>
        </p:nvSpPr>
        <p:spPr>
          <a:xfrm>
            <a:off x="677334" y="1539771"/>
            <a:ext cx="8596668" cy="4501591"/>
          </a:xfrm>
        </p:spPr>
        <p:txBody>
          <a:bodyPr>
            <a:noAutofit/>
          </a:bodyPr>
          <a:lstStyle/>
          <a:p>
            <a:r>
              <a:rPr lang="en-AU" sz="2000" dirty="0">
                <a:latin typeface="Arial" panose="020B0604020202020204" pitchFamily="34" charset="0"/>
                <a:cs typeface="Arial" panose="020B0604020202020204" pitchFamily="34" charset="0"/>
              </a:rPr>
              <a:t>2.1.3 Course duration and holiday breaks</a:t>
            </a:r>
          </a:p>
          <a:p>
            <a:r>
              <a:rPr lang="en-AU" sz="2000" dirty="0">
                <a:latin typeface="Arial" panose="020B0604020202020204" pitchFamily="34" charset="0"/>
                <a:cs typeface="Arial" panose="020B0604020202020204" pitchFamily="34" charset="0"/>
              </a:rPr>
              <a:t>2.1.4 The course qualification, award or other outcomes</a:t>
            </a:r>
          </a:p>
          <a:p>
            <a:r>
              <a:rPr lang="en-AU" sz="2000" dirty="0">
                <a:latin typeface="Arial" panose="020B0604020202020204" pitchFamily="34" charset="0"/>
                <a:cs typeface="Arial" panose="020B0604020202020204" pitchFamily="34" charset="0"/>
              </a:rPr>
              <a:t>2.1.5 Campus locations and facilities, equipment and learning resources available to students</a:t>
            </a:r>
          </a:p>
          <a:p>
            <a:r>
              <a:rPr lang="en-AU" sz="2000" dirty="0">
                <a:latin typeface="Arial" panose="020B0604020202020204" pitchFamily="34" charset="0"/>
                <a:cs typeface="Arial" panose="020B0604020202020204" pitchFamily="34" charset="0"/>
              </a:rPr>
              <a:t>2.1.6 The details of any arrangements with another provider, person or </a:t>
            </a:r>
          </a:p>
          <a:p>
            <a:pPr marL="0" indent="0">
              <a:buNone/>
            </a:pPr>
            <a:r>
              <a:rPr lang="en-AU" sz="2000" dirty="0">
                <a:latin typeface="Arial" panose="020B0604020202020204" pitchFamily="34" charset="0"/>
                <a:cs typeface="Arial" panose="020B0604020202020204" pitchFamily="34" charset="0"/>
              </a:rPr>
              <a:t>     business who will provide the course or part of the course</a:t>
            </a:r>
          </a:p>
          <a:p>
            <a:r>
              <a:rPr lang="en-AU" sz="2000" dirty="0">
                <a:latin typeface="Arial" panose="020B0604020202020204" pitchFamily="34" charset="0"/>
                <a:cs typeface="Arial" panose="020B0604020202020204" pitchFamily="34" charset="0"/>
              </a:rPr>
              <a:t>2.1.7 Indicative tuition and non-tuition fees, including advice on the potential for changes to fees over the duration of a course, and the registered provider’s cancellation and refund policies</a:t>
            </a:r>
          </a:p>
        </p:txBody>
      </p:sp>
      <p:sp>
        <p:nvSpPr>
          <p:cNvPr id="4" name="Footer Placeholder 3">
            <a:extLst>
              <a:ext uri="{FF2B5EF4-FFF2-40B4-BE49-F238E27FC236}">
                <a16:creationId xmlns:a16="http://schemas.microsoft.com/office/drawing/2014/main" id="{4F5F7AAA-3CD1-9640-A64A-7D20E56522F4}"/>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0FA732B6-8AF1-9C42-824B-24D1191ED369}"/>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4188048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67EB7-69BD-FB49-83F6-05A96CD15C00}"/>
              </a:ext>
            </a:extLst>
          </p:cNvPr>
          <p:cNvSpPr>
            <a:spLocks noGrp="1"/>
          </p:cNvSpPr>
          <p:nvPr>
            <p:ph type="title"/>
          </p:nvPr>
        </p:nvSpPr>
        <p:spPr>
          <a:xfrm>
            <a:off x="677334" y="609600"/>
            <a:ext cx="8596668" cy="696686"/>
          </a:xfrm>
        </p:spPr>
        <p:txBody>
          <a:bodyPr>
            <a:normAutofit/>
          </a:bodyPr>
          <a:lstStyle/>
          <a:p>
            <a:r>
              <a:rPr lang="en-AU" dirty="0"/>
              <a:t>(2.1 CONT..)</a:t>
            </a:r>
            <a:endParaRPr lang="en-US" dirty="0"/>
          </a:p>
        </p:txBody>
      </p:sp>
      <p:sp>
        <p:nvSpPr>
          <p:cNvPr id="3" name="Content Placeholder 2">
            <a:extLst>
              <a:ext uri="{FF2B5EF4-FFF2-40B4-BE49-F238E27FC236}">
                <a16:creationId xmlns:a16="http://schemas.microsoft.com/office/drawing/2014/main" id="{0AE2CBEE-72C3-5C45-9BE1-170A8B39064C}"/>
              </a:ext>
            </a:extLst>
          </p:cNvPr>
          <p:cNvSpPr>
            <a:spLocks noGrp="1"/>
          </p:cNvSpPr>
          <p:nvPr>
            <p:ph idx="1"/>
          </p:nvPr>
        </p:nvSpPr>
        <p:spPr>
          <a:xfrm>
            <a:off x="677334" y="1306287"/>
            <a:ext cx="8596668" cy="4735076"/>
          </a:xfrm>
        </p:spPr>
        <p:txBody>
          <a:bodyPr>
            <a:normAutofit lnSpcReduction="10000"/>
          </a:bodyPr>
          <a:lstStyle/>
          <a:p>
            <a:r>
              <a:rPr lang="en-AU" sz="2400" dirty="0">
                <a:latin typeface="Arial" panose="020B0604020202020204" pitchFamily="34" charset="0"/>
                <a:cs typeface="Arial" panose="020B0604020202020204" pitchFamily="34" charset="0"/>
              </a:rPr>
              <a:t>2.1.8  The grounds on which the overseas student’s enrolment may be deferred, suspended or cancelled</a:t>
            </a:r>
          </a:p>
          <a:p>
            <a:r>
              <a:rPr lang="en-AU" sz="2400" dirty="0">
                <a:latin typeface="Arial" panose="020B0604020202020204" pitchFamily="34" charset="0"/>
                <a:cs typeface="Arial" panose="020B0604020202020204" pitchFamily="34" charset="0"/>
              </a:rPr>
              <a:t>2.1.9  The ESOS framework, including official Australian Government material or links to this material online</a:t>
            </a:r>
          </a:p>
          <a:p>
            <a:r>
              <a:rPr lang="en-AU" sz="2400" dirty="0">
                <a:latin typeface="Arial" panose="020B0604020202020204" pitchFamily="34" charset="0"/>
                <a:cs typeface="Arial" panose="020B0604020202020204" pitchFamily="34" charset="0"/>
              </a:rPr>
              <a:t>2.1.10 Where relevant, the policy and process the registered provider has in place for approving the accommodation, support and general welfare arrangements for younger overseas students (in accordance with Standard 5)</a:t>
            </a:r>
          </a:p>
          <a:p>
            <a:r>
              <a:rPr lang="en-AU" sz="2400" dirty="0">
                <a:latin typeface="Arial" panose="020B0604020202020204" pitchFamily="34" charset="0"/>
                <a:cs typeface="Arial" panose="020B0604020202020204" pitchFamily="34" charset="0"/>
              </a:rPr>
              <a:t>2.1.11 Accommodation options and indicative costs of living in Australia</a:t>
            </a:r>
          </a:p>
        </p:txBody>
      </p:sp>
      <p:sp>
        <p:nvSpPr>
          <p:cNvPr id="4" name="Footer Placeholder 3">
            <a:extLst>
              <a:ext uri="{FF2B5EF4-FFF2-40B4-BE49-F238E27FC236}">
                <a16:creationId xmlns:a16="http://schemas.microsoft.com/office/drawing/2014/main" id="{E722214F-3C02-D34B-BDC2-264F04750AE5}"/>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47592EE3-8818-EA48-912E-A416B6D9F045}"/>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2887652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7BF9B-4BE3-6643-89AB-EE68F5ED7AED}"/>
              </a:ext>
            </a:extLst>
          </p:cNvPr>
          <p:cNvSpPr>
            <a:spLocks noGrp="1"/>
          </p:cNvSpPr>
          <p:nvPr>
            <p:ph type="title"/>
          </p:nvPr>
        </p:nvSpPr>
        <p:spPr/>
        <p:txBody>
          <a:bodyPr/>
          <a:lstStyle/>
          <a:p>
            <a:r>
              <a:rPr lang="en-AU" i="1" dirty="0"/>
              <a:t>Standard 2</a:t>
            </a:r>
            <a:br>
              <a:rPr lang="en-AU" b="1" dirty="0"/>
            </a:br>
            <a:r>
              <a:rPr lang="en-AU" dirty="0"/>
              <a:t>Recruitment of an overseas student</a:t>
            </a:r>
            <a:endParaRPr lang="en-US" dirty="0"/>
          </a:p>
        </p:txBody>
      </p:sp>
      <p:sp>
        <p:nvSpPr>
          <p:cNvPr id="3" name="Content Placeholder 2">
            <a:extLst>
              <a:ext uri="{FF2B5EF4-FFF2-40B4-BE49-F238E27FC236}">
                <a16:creationId xmlns:a16="http://schemas.microsoft.com/office/drawing/2014/main" id="{A1983D77-4E77-CD43-AA0D-67A9C1F73A40}"/>
              </a:ext>
            </a:extLst>
          </p:cNvPr>
          <p:cNvSpPr>
            <a:spLocks noGrp="1"/>
          </p:cNvSpPr>
          <p:nvPr>
            <p:ph idx="1"/>
          </p:nvPr>
        </p:nvSpPr>
        <p:spPr/>
        <p:txBody>
          <a:bodyPr>
            <a:normAutofit/>
          </a:bodyPr>
          <a:lstStyle/>
          <a:p>
            <a:r>
              <a:rPr lang="en-AU" sz="2400" dirty="0">
                <a:latin typeface="Arial" panose="020B0604020202020204" pitchFamily="34" charset="0"/>
                <a:cs typeface="Arial" panose="020B0604020202020204" pitchFamily="34" charset="0"/>
              </a:rPr>
              <a:t>2.2 The registered provider must have and implement a documented policy and process for assessing whether the overseas student’s </a:t>
            </a:r>
          </a:p>
          <a:p>
            <a:pPr lvl="1"/>
            <a:r>
              <a:rPr lang="en-AU" sz="2400" dirty="0">
                <a:latin typeface="Arial" panose="020B0604020202020204" pitchFamily="34" charset="0"/>
                <a:cs typeface="Arial" panose="020B0604020202020204" pitchFamily="34" charset="0"/>
              </a:rPr>
              <a:t>English language proficiency</a:t>
            </a:r>
          </a:p>
          <a:p>
            <a:pPr lvl="1"/>
            <a:r>
              <a:rPr lang="en-AU" sz="2400" dirty="0">
                <a:latin typeface="Arial" panose="020B0604020202020204" pitchFamily="34" charset="0"/>
                <a:cs typeface="Arial" panose="020B0604020202020204" pitchFamily="34" charset="0"/>
              </a:rPr>
              <a:t>Educational qualifications or work experience </a:t>
            </a:r>
          </a:p>
          <a:p>
            <a:pPr marL="457200" lvl="1" indent="0">
              <a:buNone/>
            </a:pPr>
            <a:r>
              <a:rPr lang="en-AU" sz="2400" dirty="0">
                <a:latin typeface="Arial" panose="020B0604020202020204" pitchFamily="34" charset="0"/>
                <a:cs typeface="Arial" panose="020B0604020202020204" pitchFamily="34" charset="0"/>
              </a:rPr>
              <a:t>is sufficient to enable them to enter the course.</a:t>
            </a:r>
            <a:endParaRPr lang="en-U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E8E2C8-9993-774A-A578-77B59FDE979D}"/>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210E9583-5A82-7344-BB4D-D7549535341B}"/>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2535414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A3961-E6AE-B945-96F8-3F62F028B5E8}"/>
              </a:ext>
            </a:extLst>
          </p:cNvPr>
          <p:cNvSpPr>
            <a:spLocks noGrp="1"/>
          </p:cNvSpPr>
          <p:nvPr>
            <p:ph type="title"/>
          </p:nvPr>
        </p:nvSpPr>
        <p:spPr/>
        <p:txBody>
          <a:bodyPr>
            <a:normAutofit fontScale="90000"/>
          </a:bodyPr>
          <a:lstStyle/>
          <a:p>
            <a:r>
              <a:rPr lang="en-AU" i="1" dirty="0"/>
              <a:t>Standard 2</a:t>
            </a:r>
            <a:br>
              <a:rPr lang="en-AU" b="1" dirty="0"/>
            </a:br>
            <a:r>
              <a:rPr lang="en-AU" dirty="0"/>
              <a:t>Recruitment of an overseas student</a:t>
            </a:r>
            <a:br>
              <a:rPr lang="en-AU" i="1" dirty="0"/>
            </a:br>
            <a:endParaRPr lang="en-US" dirty="0"/>
          </a:p>
        </p:txBody>
      </p:sp>
      <p:sp>
        <p:nvSpPr>
          <p:cNvPr id="3" name="Content Placeholder 2">
            <a:extLst>
              <a:ext uri="{FF2B5EF4-FFF2-40B4-BE49-F238E27FC236}">
                <a16:creationId xmlns:a16="http://schemas.microsoft.com/office/drawing/2014/main" id="{19D7DE66-3FCA-5C48-B75A-D25D248F5A46}"/>
              </a:ext>
            </a:extLst>
          </p:cNvPr>
          <p:cNvSpPr>
            <a:spLocks noGrp="1"/>
          </p:cNvSpPr>
          <p:nvPr>
            <p:ph idx="1"/>
          </p:nvPr>
        </p:nvSpPr>
        <p:spPr>
          <a:xfrm>
            <a:off x="677334" y="1796143"/>
            <a:ext cx="8596668" cy="4245219"/>
          </a:xfrm>
        </p:spPr>
        <p:txBody>
          <a:bodyPr>
            <a:normAutofit/>
          </a:bodyPr>
          <a:lstStyle/>
          <a:p>
            <a:r>
              <a:rPr lang="en-AU" sz="2000" dirty="0">
                <a:latin typeface="Arial" panose="020B0604020202020204" pitchFamily="34" charset="0"/>
                <a:cs typeface="Arial" panose="020B0604020202020204" pitchFamily="34" charset="0"/>
              </a:rPr>
              <a:t>2.3   The registered provider must have and implement a documented policy and process for assessing and recording recognition of prior learning (RPL), and granting and recording course credit, if it intends to assess RPL or grant course credit. The decision to assess prior learning or grant course credit must preserve the integrity of the award to which it applies and comply with requirements of the underpinning educational framework of the course.</a:t>
            </a:r>
          </a:p>
          <a:p>
            <a:r>
              <a:rPr lang="en-AU" sz="2000" dirty="0">
                <a:latin typeface="Arial" panose="020B0604020202020204" pitchFamily="34" charset="0"/>
                <a:cs typeface="Arial" panose="020B0604020202020204" pitchFamily="34" charset="0"/>
              </a:rPr>
              <a:t>2.4   If the registered provider grants RPL or course credit to an overseas student, the registered provider must give a written record of the decision to the overseas student to accept and retain the written record of acceptance for two years after the overseas student ceases to be an accepted student.</a:t>
            </a:r>
            <a:endParaRPr lang="en-US" sz="20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81B47832-8442-2848-95CE-4115089292F0}"/>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22BFA38C-24DB-9A43-BDCB-65EDF8AC0150}"/>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1420277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D814E-CB6C-944A-9F6A-98C0DDA61AC3}"/>
              </a:ext>
            </a:extLst>
          </p:cNvPr>
          <p:cNvSpPr>
            <a:spLocks noGrp="1"/>
          </p:cNvSpPr>
          <p:nvPr>
            <p:ph type="title"/>
          </p:nvPr>
        </p:nvSpPr>
        <p:spPr/>
        <p:txBody>
          <a:bodyPr/>
          <a:lstStyle/>
          <a:p>
            <a:r>
              <a:rPr lang="en-AU" i="1" dirty="0"/>
              <a:t>Standard 2</a:t>
            </a:r>
            <a:br>
              <a:rPr lang="en-AU" b="1" dirty="0"/>
            </a:br>
            <a:r>
              <a:rPr lang="en-AU" dirty="0"/>
              <a:t>Recruitment of an overseas student</a:t>
            </a:r>
            <a:endParaRPr lang="en-US" dirty="0"/>
          </a:p>
        </p:txBody>
      </p:sp>
      <p:sp>
        <p:nvSpPr>
          <p:cNvPr id="3" name="Content Placeholder 2">
            <a:extLst>
              <a:ext uri="{FF2B5EF4-FFF2-40B4-BE49-F238E27FC236}">
                <a16:creationId xmlns:a16="http://schemas.microsoft.com/office/drawing/2014/main" id="{122681F9-DED1-B34E-8720-23B797961C41}"/>
              </a:ext>
            </a:extLst>
          </p:cNvPr>
          <p:cNvSpPr>
            <a:spLocks noGrp="1"/>
          </p:cNvSpPr>
          <p:nvPr>
            <p:ph idx="1"/>
          </p:nvPr>
        </p:nvSpPr>
        <p:spPr/>
        <p:txBody>
          <a:bodyPr>
            <a:normAutofit/>
          </a:bodyPr>
          <a:lstStyle/>
          <a:p>
            <a:r>
              <a:rPr lang="en-AU" sz="2000" dirty="0">
                <a:latin typeface="Arial" panose="020B0604020202020204" pitchFamily="34" charset="0"/>
                <a:cs typeface="Arial" panose="020B0604020202020204" pitchFamily="34" charset="0"/>
              </a:rPr>
              <a:t>2.5  The registered provider grants the overseas student RPL or course credit that reduces the overseas student’s course length, the provider must:</a:t>
            </a:r>
          </a:p>
          <a:p>
            <a:pPr lvl="1"/>
            <a:r>
              <a:rPr lang="en-AU" sz="2000" dirty="0">
                <a:latin typeface="Arial" panose="020B0604020202020204" pitchFamily="34" charset="0"/>
                <a:cs typeface="Arial" panose="020B0604020202020204" pitchFamily="34" charset="0"/>
              </a:rPr>
              <a:t>2.5.1  Inform the student of the reduced course duration following granting of RPL and ensure the confirmation of enrolment (</a:t>
            </a:r>
            <a:r>
              <a:rPr lang="en-AU" sz="2000" dirty="0" err="1">
                <a:latin typeface="Arial" panose="020B0604020202020204" pitchFamily="34" charset="0"/>
                <a:cs typeface="Arial" panose="020B0604020202020204" pitchFamily="34" charset="0"/>
              </a:rPr>
              <a:t>CoE</a:t>
            </a:r>
            <a:r>
              <a:rPr lang="en-AU" sz="2000" dirty="0">
                <a:latin typeface="Arial" panose="020B0604020202020204" pitchFamily="34" charset="0"/>
                <a:cs typeface="Arial" panose="020B0604020202020204" pitchFamily="34" charset="0"/>
              </a:rPr>
              <a:t>) is issued only for the reduced duration of the course</a:t>
            </a:r>
          </a:p>
          <a:p>
            <a:pPr lvl="1"/>
            <a:r>
              <a:rPr lang="en-AU" sz="2000" dirty="0">
                <a:latin typeface="Arial" panose="020B0604020202020204" pitchFamily="34" charset="0"/>
                <a:cs typeface="Arial" panose="020B0604020202020204" pitchFamily="34" charset="0"/>
              </a:rPr>
              <a:t>2.5.2 Report any change in course duration in PRISMS if RPL or course credit is granted after the overseas student’s visa is granted.</a:t>
            </a:r>
          </a:p>
        </p:txBody>
      </p:sp>
      <p:sp>
        <p:nvSpPr>
          <p:cNvPr id="4" name="Footer Placeholder 3">
            <a:extLst>
              <a:ext uri="{FF2B5EF4-FFF2-40B4-BE49-F238E27FC236}">
                <a16:creationId xmlns:a16="http://schemas.microsoft.com/office/drawing/2014/main" id="{731E1BA9-80A3-EE4A-B3B4-41CE71B96CB0}"/>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5CB7F4EC-9F83-7746-9F02-64F95358DB82}"/>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2790535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F894E-827B-9341-8BFB-E82F0FE4DBB0}"/>
              </a:ext>
            </a:extLst>
          </p:cNvPr>
          <p:cNvSpPr>
            <a:spLocks noGrp="1"/>
          </p:cNvSpPr>
          <p:nvPr>
            <p:ph type="title"/>
          </p:nvPr>
        </p:nvSpPr>
        <p:spPr/>
        <p:txBody>
          <a:bodyPr>
            <a:normAutofit fontScale="90000"/>
          </a:bodyPr>
          <a:lstStyle/>
          <a:p>
            <a:r>
              <a:rPr lang="en-AU" sz="3100" i="1" dirty="0"/>
              <a:t>Standard 3</a:t>
            </a:r>
            <a:br>
              <a:rPr lang="en-AU" sz="3100" b="1" dirty="0"/>
            </a:br>
            <a:r>
              <a:rPr lang="en-AU" sz="3100" dirty="0"/>
              <a:t>Formalisation of enrolment and written agreements</a:t>
            </a:r>
            <a:br>
              <a:rPr lang="en-AU" i="1" dirty="0"/>
            </a:br>
            <a:endParaRPr lang="en-US" dirty="0"/>
          </a:p>
        </p:txBody>
      </p:sp>
      <p:sp>
        <p:nvSpPr>
          <p:cNvPr id="3" name="Content Placeholder 2">
            <a:extLst>
              <a:ext uri="{FF2B5EF4-FFF2-40B4-BE49-F238E27FC236}">
                <a16:creationId xmlns:a16="http://schemas.microsoft.com/office/drawing/2014/main" id="{2360BA64-77CF-E741-A8CB-3896B6713225}"/>
              </a:ext>
            </a:extLst>
          </p:cNvPr>
          <p:cNvSpPr>
            <a:spLocks noGrp="1"/>
          </p:cNvSpPr>
          <p:nvPr>
            <p:ph idx="1"/>
          </p:nvPr>
        </p:nvSpPr>
        <p:spPr>
          <a:xfrm>
            <a:off x="677334" y="1714501"/>
            <a:ext cx="8596668" cy="4326862"/>
          </a:xfrm>
        </p:spPr>
        <p:txBody>
          <a:bodyPr>
            <a:normAutofit/>
          </a:bodyPr>
          <a:lstStyle/>
          <a:p>
            <a:r>
              <a:rPr lang="en-AU" sz="2400" dirty="0">
                <a:latin typeface="Arial" panose="020B0604020202020204" pitchFamily="34" charset="0"/>
                <a:cs typeface="Arial" panose="020B0604020202020204" pitchFamily="34" charset="0"/>
              </a:rPr>
              <a:t>3.1  The registered provider must enter into a written agreement with the overseas student or intending overseas student, signed or otherwise accepted by the student, concurrently with or prior to accepting payment of tuition fees or non-tuition fees. </a:t>
            </a:r>
          </a:p>
          <a:p>
            <a:r>
              <a:rPr lang="en-AU" sz="2400" dirty="0">
                <a:latin typeface="Arial" panose="020B0604020202020204" pitchFamily="34" charset="0"/>
                <a:cs typeface="Arial" panose="020B0604020202020204" pitchFamily="34" charset="0"/>
              </a:rPr>
              <a:t>Written agreement may take any form provided it meets the requirements of the ESOS Act and the National Code.</a:t>
            </a:r>
            <a:endParaRPr lang="en-U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4310D301-983C-7749-800E-32111C2106D7}"/>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2928FA48-A0CE-7E4D-8A55-5A2DE452CF2B}"/>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2442285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70BE4-66D7-7549-8013-6641C3BF1B92}"/>
              </a:ext>
            </a:extLst>
          </p:cNvPr>
          <p:cNvSpPr>
            <a:spLocks noGrp="1"/>
          </p:cNvSpPr>
          <p:nvPr>
            <p:ph type="title"/>
          </p:nvPr>
        </p:nvSpPr>
        <p:spPr>
          <a:xfrm>
            <a:off x="677334" y="609599"/>
            <a:ext cx="8596668" cy="1550989"/>
          </a:xfrm>
        </p:spPr>
        <p:txBody>
          <a:bodyPr>
            <a:normAutofit fontScale="90000"/>
          </a:bodyPr>
          <a:lstStyle/>
          <a:p>
            <a:r>
              <a:rPr lang="en-AU" sz="3100" i="1" dirty="0"/>
              <a:t>Standard 3</a:t>
            </a:r>
            <a:br>
              <a:rPr lang="en-AU" sz="3100" b="1" dirty="0"/>
            </a:br>
            <a:r>
              <a:rPr lang="en-AU" sz="3100" dirty="0"/>
              <a:t>Formalisation of enrolment and written agreements</a:t>
            </a:r>
            <a:br>
              <a:rPr lang="en-AU" sz="3200" i="1" dirty="0"/>
            </a:br>
            <a:br>
              <a:rPr lang="en-AU" i="1" dirty="0"/>
            </a:br>
            <a:endParaRPr lang="en-US" dirty="0"/>
          </a:p>
        </p:txBody>
      </p:sp>
      <p:sp>
        <p:nvSpPr>
          <p:cNvPr id="3" name="Content Placeholder 2">
            <a:extLst>
              <a:ext uri="{FF2B5EF4-FFF2-40B4-BE49-F238E27FC236}">
                <a16:creationId xmlns:a16="http://schemas.microsoft.com/office/drawing/2014/main" id="{EA827FBE-A762-254F-BF88-CFD10C08F2F1}"/>
              </a:ext>
            </a:extLst>
          </p:cNvPr>
          <p:cNvSpPr>
            <a:spLocks noGrp="1"/>
          </p:cNvSpPr>
          <p:nvPr>
            <p:ph idx="1"/>
          </p:nvPr>
        </p:nvSpPr>
        <p:spPr/>
        <p:txBody>
          <a:bodyPr>
            <a:normAutofit/>
          </a:bodyPr>
          <a:lstStyle/>
          <a:p>
            <a:r>
              <a:rPr lang="en-AU" sz="2400" dirty="0">
                <a:latin typeface="Arial" panose="020B0604020202020204" pitchFamily="34" charset="0"/>
                <a:cs typeface="Arial" panose="020B0604020202020204" pitchFamily="34" charset="0"/>
              </a:rPr>
              <a:t>3.2  If the overseas student or intending overseas student is under 18 years of age, the written agreement with the overseas student or intending overseas student must be signed or otherwise accepted by the student’s parent or legal guardian.</a:t>
            </a:r>
            <a:endParaRPr lang="en-U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8B388D2D-9DDF-AC49-9306-4A11AE10F82B}"/>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79BB9E87-9631-5343-8733-9AB1A656C880}"/>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1939388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36889-8053-C642-B2B0-D429CDAE25D7}"/>
              </a:ext>
            </a:extLst>
          </p:cNvPr>
          <p:cNvSpPr>
            <a:spLocks noGrp="1"/>
          </p:cNvSpPr>
          <p:nvPr>
            <p:ph type="title"/>
          </p:nvPr>
        </p:nvSpPr>
        <p:spPr>
          <a:xfrm>
            <a:off x="677334" y="474664"/>
            <a:ext cx="8596668" cy="1320800"/>
          </a:xfrm>
        </p:spPr>
        <p:txBody>
          <a:bodyPr>
            <a:noAutofit/>
          </a:bodyPr>
          <a:lstStyle/>
          <a:p>
            <a:r>
              <a:rPr lang="en-AU" sz="2800" i="1" dirty="0"/>
              <a:t>Standard 3</a:t>
            </a:r>
            <a:br>
              <a:rPr lang="en-AU" sz="2800" b="1" dirty="0"/>
            </a:br>
            <a:r>
              <a:rPr lang="en-AU" sz="2800" dirty="0"/>
              <a:t>Formalisation of enrolment and written agreements</a:t>
            </a:r>
            <a:endParaRPr lang="en-US" sz="2800" dirty="0"/>
          </a:p>
        </p:txBody>
      </p:sp>
      <p:sp>
        <p:nvSpPr>
          <p:cNvPr id="3" name="Content Placeholder 2">
            <a:extLst>
              <a:ext uri="{FF2B5EF4-FFF2-40B4-BE49-F238E27FC236}">
                <a16:creationId xmlns:a16="http://schemas.microsoft.com/office/drawing/2014/main" id="{48CC56A7-C653-AE45-999F-8503733BFEB6}"/>
              </a:ext>
            </a:extLst>
          </p:cNvPr>
          <p:cNvSpPr>
            <a:spLocks noGrp="1"/>
          </p:cNvSpPr>
          <p:nvPr>
            <p:ph idx="1"/>
          </p:nvPr>
        </p:nvSpPr>
        <p:spPr>
          <a:xfrm>
            <a:off x="677334" y="1502229"/>
            <a:ext cx="8596668" cy="4539133"/>
          </a:xfrm>
        </p:spPr>
        <p:txBody>
          <a:bodyPr>
            <a:normAutofit fontScale="92500"/>
          </a:bodyPr>
          <a:lstStyle/>
          <a:p>
            <a:r>
              <a:rPr lang="en-AU" sz="2400" dirty="0">
                <a:latin typeface="Arial" panose="020B0604020202020204" pitchFamily="34" charset="0"/>
                <a:cs typeface="Arial" panose="020B0604020202020204" pitchFamily="34" charset="0"/>
              </a:rPr>
              <a:t>3.3 In addition to all requirements in the ESOS Act, the written agreement must, in plain English:</a:t>
            </a:r>
          </a:p>
          <a:p>
            <a:pPr lvl="1"/>
            <a:r>
              <a:rPr lang="en-AU" sz="2400" dirty="0">
                <a:latin typeface="Arial" panose="020B0604020202020204" pitchFamily="34" charset="0"/>
                <a:cs typeface="Arial" panose="020B0604020202020204" pitchFamily="34" charset="0"/>
              </a:rPr>
              <a:t>3.3.1 outline the course or courses in which the student is to be enrolled, the expected course start date, the location(s) at which the course will be delivered, the offered modes of study for the course, including compulsory online and/or work-based training, placements, and/or other community-based learning and/or collaborative research training arrangements</a:t>
            </a:r>
          </a:p>
          <a:p>
            <a:pPr lvl="1"/>
            <a:r>
              <a:rPr lang="en-AU" sz="2400" dirty="0">
                <a:latin typeface="Arial" panose="020B0604020202020204" pitchFamily="34" charset="0"/>
                <a:cs typeface="Arial" panose="020B0604020202020204" pitchFamily="34" charset="0"/>
              </a:rPr>
              <a:t>3.3.2 outline any prerequisites necessary to enter the course or courses, including English language requirements</a:t>
            </a:r>
          </a:p>
          <a:p>
            <a:pPr lvl="1"/>
            <a:r>
              <a:rPr lang="en-AU" sz="2400" dirty="0">
                <a:latin typeface="Arial" panose="020B0604020202020204" pitchFamily="34" charset="0"/>
                <a:cs typeface="Arial" panose="020B0604020202020204" pitchFamily="34" charset="0"/>
              </a:rPr>
              <a:t>3.3.3  list any conditions imposed on the student’s enrolment</a:t>
            </a:r>
          </a:p>
          <a:p>
            <a:endParaRPr lang="en-US" dirty="0"/>
          </a:p>
        </p:txBody>
      </p:sp>
      <p:sp>
        <p:nvSpPr>
          <p:cNvPr id="4" name="Footer Placeholder 3">
            <a:extLst>
              <a:ext uri="{FF2B5EF4-FFF2-40B4-BE49-F238E27FC236}">
                <a16:creationId xmlns:a16="http://schemas.microsoft.com/office/drawing/2014/main" id="{7D8E9AEB-9ED5-8749-A9BA-BD95AB588C92}"/>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B0F1E074-E922-E44F-811C-4C366DE7AFDA}"/>
              </a:ext>
            </a:extLst>
          </p:cNvPr>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1725292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B683-F780-D942-A41B-8F698D3DEBBF}"/>
              </a:ext>
            </a:extLst>
          </p:cNvPr>
          <p:cNvSpPr>
            <a:spLocks noGrp="1"/>
          </p:cNvSpPr>
          <p:nvPr>
            <p:ph type="title"/>
          </p:nvPr>
        </p:nvSpPr>
        <p:spPr/>
        <p:txBody>
          <a:bodyPr/>
          <a:lstStyle/>
          <a:p>
            <a:r>
              <a:rPr lang="en-AU" dirty="0"/>
              <a:t>AUTHORITY </a:t>
            </a:r>
            <a:br>
              <a:rPr lang="en-AU" dirty="0"/>
            </a:br>
            <a:endParaRPr lang="en-US" dirty="0"/>
          </a:p>
        </p:txBody>
      </p:sp>
      <p:sp>
        <p:nvSpPr>
          <p:cNvPr id="3" name="Content Placeholder 2">
            <a:extLst>
              <a:ext uri="{FF2B5EF4-FFF2-40B4-BE49-F238E27FC236}">
                <a16:creationId xmlns:a16="http://schemas.microsoft.com/office/drawing/2014/main" id="{FC2BA07A-E4B7-BB48-8769-74B34043B0AA}"/>
              </a:ext>
            </a:extLst>
          </p:cNvPr>
          <p:cNvSpPr>
            <a:spLocks noGrp="1"/>
          </p:cNvSpPr>
          <p:nvPr>
            <p:ph idx="1"/>
          </p:nvPr>
        </p:nvSpPr>
        <p:spPr/>
        <p:txBody>
          <a:bodyPr/>
          <a:lstStyle/>
          <a:p>
            <a:pPr marL="0" indent="0">
              <a:buNone/>
            </a:pPr>
            <a:endParaRPr lang="en-AU" sz="2400" dirty="0">
              <a:latin typeface="Arial" panose="020B0604020202020204" pitchFamily="34" charset="0"/>
              <a:cs typeface="Arial" panose="020B0604020202020204" pitchFamily="34" charset="0"/>
            </a:endParaRPr>
          </a:p>
          <a:p>
            <a:pPr marL="0" indent="0">
              <a:buNone/>
            </a:pPr>
            <a:endParaRPr lang="en-AU" sz="2400" dirty="0">
              <a:latin typeface="Arial" panose="020B0604020202020204" pitchFamily="34" charset="0"/>
              <a:cs typeface="Arial" panose="020B0604020202020204" pitchFamily="34" charset="0"/>
            </a:endParaRPr>
          </a:p>
          <a:p>
            <a:pPr marL="0" indent="0">
              <a:buNone/>
            </a:pPr>
            <a:r>
              <a:rPr lang="en-AU" sz="2400" dirty="0">
                <a:latin typeface="Arial" panose="020B0604020202020204" pitchFamily="34" charset="0"/>
                <a:cs typeface="Arial" panose="020B0604020202020204" pitchFamily="34" charset="0"/>
              </a:rPr>
              <a:t>The National Code 2018 is made under subsection 33(1) of the Education Services for Overseas Students (ESOS) Act 2000. </a:t>
            </a:r>
          </a:p>
        </p:txBody>
      </p:sp>
      <p:sp>
        <p:nvSpPr>
          <p:cNvPr id="4" name="Footer Placeholder 3">
            <a:extLst>
              <a:ext uri="{FF2B5EF4-FFF2-40B4-BE49-F238E27FC236}">
                <a16:creationId xmlns:a16="http://schemas.microsoft.com/office/drawing/2014/main" id="{8E9973B7-1547-514C-8315-D7EF1A4D05B6}"/>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2F7A84C2-A4E7-B645-A02A-85D134157E28}"/>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965649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5A9C1-0F96-5A4D-BF1C-D08585779934}"/>
              </a:ext>
            </a:extLst>
          </p:cNvPr>
          <p:cNvSpPr>
            <a:spLocks noGrp="1"/>
          </p:cNvSpPr>
          <p:nvPr>
            <p:ph type="title"/>
          </p:nvPr>
        </p:nvSpPr>
        <p:spPr/>
        <p:txBody>
          <a:bodyPr>
            <a:noAutofit/>
          </a:bodyPr>
          <a:lstStyle/>
          <a:p>
            <a:r>
              <a:rPr lang="en-AU" sz="2800" i="1" dirty="0"/>
              <a:t>Standard 3</a:t>
            </a:r>
            <a:br>
              <a:rPr lang="en-AU" sz="2800" b="1" dirty="0"/>
            </a:br>
            <a:r>
              <a:rPr lang="en-AU" sz="2800" dirty="0"/>
              <a:t>Formalisation of enrolment and written agreements</a:t>
            </a:r>
            <a:endParaRPr lang="en-US" sz="2800" dirty="0"/>
          </a:p>
        </p:txBody>
      </p:sp>
      <p:sp>
        <p:nvSpPr>
          <p:cNvPr id="3" name="Content Placeholder 2">
            <a:extLst>
              <a:ext uri="{FF2B5EF4-FFF2-40B4-BE49-F238E27FC236}">
                <a16:creationId xmlns:a16="http://schemas.microsoft.com/office/drawing/2014/main" id="{A64647E1-0C7E-5D4F-84A3-F7CC00C59A3E}"/>
              </a:ext>
            </a:extLst>
          </p:cNvPr>
          <p:cNvSpPr>
            <a:spLocks noGrp="1"/>
          </p:cNvSpPr>
          <p:nvPr>
            <p:ph idx="1"/>
          </p:nvPr>
        </p:nvSpPr>
        <p:spPr>
          <a:xfrm>
            <a:off x="677334" y="1698171"/>
            <a:ext cx="8596668" cy="4343191"/>
          </a:xfrm>
        </p:spPr>
        <p:txBody>
          <a:bodyPr/>
          <a:lstStyle/>
          <a:p>
            <a:r>
              <a:rPr lang="en-AU" sz="2400" dirty="0">
                <a:latin typeface="Arial" panose="020B0604020202020204" pitchFamily="34" charset="0"/>
                <a:cs typeface="Arial" panose="020B0604020202020204" pitchFamily="34" charset="0"/>
              </a:rPr>
              <a:t>3.3.4 list all tuition fees payable by the student for the course, the periods to which those tuition fees relate and payment options (including, if permitted under the ESOS Act, that the student may choose to pay more than 50 per cent of their tuition fees before their course commences)</a:t>
            </a:r>
          </a:p>
          <a:p>
            <a:r>
              <a:rPr lang="en-AU" sz="2400" dirty="0">
                <a:latin typeface="Arial" panose="020B0604020202020204" pitchFamily="34" charset="0"/>
                <a:cs typeface="Arial" panose="020B0604020202020204" pitchFamily="34" charset="0"/>
              </a:rPr>
              <a:t>3.3.5  provide details of any non-tuition fees the student may incur, including as a result of having their study outcomes reassessed, deferral of study, fees for late payment of tuition fees, or other circumstances in which additional fees may apply</a:t>
            </a:r>
          </a:p>
          <a:p>
            <a:endParaRPr lang="en-US" dirty="0"/>
          </a:p>
        </p:txBody>
      </p:sp>
      <p:sp>
        <p:nvSpPr>
          <p:cNvPr id="4" name="Footer Placeholder 3">
            <a:extLst>
              <a:ext uri="{FF2B5EF4-FFF2-40B4-BE49-F238E27FC236}">
                <a16:creationId xmlns:a16="http://schemas.microsoft.com/office/drawing/2014/main" id="{5FDFB977-B6BF-D949-81D4-BECBF338B344}"/>
              </a:ext>
            </a:extLst>
          </p:cNvPr>
          <p:cNvSpPr>
            <a:spLocks noGrp="1"/>
          </p:cNvSpPr>
          <p:nvPr>
            <p:ph type="ftr" sz="quarter" idx="11"/>
          </p:nvPr>
        </p:nvSpPr>
        <p:spPr/>
        <p:txBody>
          <a:bodyPr/>
          <a:lstStyle/>
          <a:p>
            <a:r>
              <a:rPr lang="en-US" dirty="0"/>
              <a:t>Golden wattle group Pty Ltd T/A Meridian Vocational College 45039, CRICOS 03551M  MVC Staff training</a:t>
            </a:r>
          </a:p>
        </p:txBody>
      </p:sp>
      <p:sp>
        <p:nvSpPr>
          <p:cNvPr id="5" name="Slide Number Placeholder 4">
            <a:extLst>
              <a:ext uri="{FF2B5EF4-FFF2-40B4-BE49-F238E27FC236}">
                <a16:creationId xmlns:a16="http://schemas.microsoft.com/office/drawing/2014/main" id="{982FEFEF-95F2-0443-9665-30F4BD7DC46E}"/>
              </a:ext>
            </a:extLst>
          </p:cNvPr>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3371830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7EC9-7523-5A49-B8B1-98796B8CFD81}"/>
              </a:ext>
            </a:extLst>
          </p:cNvPr>
          <p:cNvSpPr>
            <a:spLocks noGrp="1"/>
          </p:cNvSpPr>
          <p:nvPr>
            <p:ph type="title"/>
          </p:nvPr>
        </p:nvSpPr>
        <p:spPr/>
        <p:txBody>
          <a:bodyPr>
            <a:noAutofit/>
          </a:bodyPr>
          <a:lstStyle/>
          <a:p>
            <a:r>
              <a:rPr lang="en-AU" sz="2800" i="1" dirty="0"/>
              <a:t>Standard 3</a:t>
            </a:r>
            <a:br>
              <a:rPr lang="en-AU" sz="2800" b="1" dirty="0"/>
            </a:br>
            <a:r>
              <a:rPr lang="en-AU" sz="2800" dirty="0"/>
              <a:t>Formalisation of enrolment and written agreements</a:t>
            </a:r>
            <a:endParaRPr lang="en-US" sz="2800" dirty="0"/>
          </a:p>
        </p:txBody>
      </p:sp>
      <p:sp>
        <p:nvSpPr>
          <p:cNvPr id="3" name="Content Placeholder 2">
            <a:extLst>
              <a:ext uri="{FF2B5EF4-FFF2-40B4-BE49-F238E27FC236}">
                <a16:creationId xmlns:a16="http://schemas.microsoft.com/office/drawing/2014/main" id="{7BB214D3-2B6F-ED42-A820-54D7C4F03266}"/>
              </a:ext>
            </a:extLst>
          </p:cNvPr>
          <p:cNvSpPr>
            <a:spLocks noGrp="1"/>
          </p:cNvSpPr>
          <p:nvPr>
            <p:ph idx="1"/>
          </p:nvPr>
        </p:nvSpPr>
        <p:spPr/>
        <p:txBody>
          <a:bodyPr/>
          <a:lstStyle/>
          <a:p>
            <a:r>
              <a:rPr lang="en-AU" sz="2400" dirty="0">
                <a:latin typeface="Arial" panose="020B0604020202020204" pitchFamily="34" charset="0"/>
                <a:cs typeface="Arial" panose="020B0604020202020204" pitchFamily="34" charset="0"/>
              </a:rPr>
              <a:t>3.3.6 set out the circumstances in which personal information about the student may be disclosed by the registered provider, the Commonwealth including the TPS, or state or territory agencies, in accordance with the </a:t>
            </a:r>
            <a:r>
              <a:rPr lang="en-AU" sz="2400" i="1" dirty="0">
                <a:latin typeface="Arial" panose="020B0604020202020204" pitchFamily="34" charset="0"/>
                <a:cs typeface="Arial" panose="020B0604020202020204" pitchFamily="34" charset="0"/>
              </a:rPr>
              <a:t>Privacy Act 1988</a:t>
            </a:r>
            <a:endParaRPr lang="en-AU" sz="2400" dirty="0">
              <a:latin typeface="Arial" panose="020B0604020202020204" pitchFamily="34" charset="0"/>
              <a:cs typeface="Arial" panose="020B0604020202020204" pitchFamily="34" charset="0"/>
            </a:endParaRPr>
          </a:p>
          <a:p>
            <a:r>
              <a:rPr lang="en-AU" sz="2400" dirty="0">
                <a:latin typeface="Arial" panose="020B0604020202020204" pitchFamily="34" charset="0"/>
                <a:cs typeface="Arial" panose="020B0604020202020204" pitchFamily="34" charset="0"/>
              </a:rPr>
              <a:t>3.3.7 outline the registered provider’s internal and external complaints and appeals processes, in accordance with Standard 10 (Complaints and appeals)</a:t>
            </a:r>
          </a:p>
          <a:p>
            <a:endParaRPr lang="en-US" dirty="0"/>
          </a:p>
        </p:txBody>
      </p:sp>
      <p:sp>
        <p:nvSpPr>
          <p:cNvPr id="4" name="Footer Placeholder 3">
            <a:extLst>
              <a:ext uri="{FF2B5EF4-FFF2-40B4-BE49-F238E27FC236}">
                <a16:creationId xmlns:a16="http://schemas.microsoft.com/office/drawing/2014/main" id="{C7BAE66A-BA4A-D440-826B-24185E49D304}"/>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E2F9F56B-37D0-EA40-A0B9-0AAECA84BA41}"/>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1017951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4B71D-2AD1-1848-A747-164AB359DA8E}"/>
              </a:ext>
            </a:extLst>
          </p:cNvPr>
          <p:cNvSpPr>
            <a:spLocks noGrp="1"/>
          </p:cNvSpPr>
          <p:nvPr>
            <p:ph type="title"/>
          </p:nvPr>
        </p:nvSpPr>
        <p:spPr>
          <a:xfrm>
            <a:off x="677334" y="474664"/>
            <a:ext cx="8596668" cy="1320800"/>
          </a:xfrm>
        </p:spPr>
        <p:txBody>
          <a:bodyPr>
            <a:noAutofit/>
          </a:bodyPr>
          <a:lstStyle/>
          <a:p>
            <a:r>
              <a:rPr lang="en-AU" sz="2800" i="1" dirty="0"/>
              <a:t>Standard 3</a:t>
            </a:r>
            <a:br>
              <a:rPr lang="en-AU" sz="2800" b="1" dirty="0"/>
            </a:br>
            <a:r>
              <a:rPr lang="en-AU" sz="2800" dirty="0"/>
              <a:t>Formalisation of enrolment and written agreements</a:t>
            </a:r>
            <a:endParaRPr lang="en-US" sz="2800" dirty="0"/>
          </a:p>
        </p:txBody>
      </p:sp>
      <p:sp>
        <p:nvSpPr>
          <p:cNvPr id="3" name="Content Placeholder 2">
            <a:extLst>
              <a:ext uri="{FF2B5EF4-FFF2-40B4-BE49-F238E27FC236}">
                <a16:creationId xmlns:a16="http://schemas.microsoft.com/office/drawing/2014/main" id="{8A9A54D7-76B4-F74C-98F9-883D312B70E5}"/>
              </a:ext>
            </a:extLst>
          </p:cNvPr>
          <p:cNvSpPr>
            <a:spLocks noGrp="1"/>
          </p:cNvSpPr>
          <p:nvPr>
            <p:ph idx="1"/>
          </p:nvPr>
        </p:nvSpPr>
        <p:spPr/>
        <p:txBody>
          <a:bodyPr/>
          <a:lstStyle/>
          <a:p>
            <a:r>
              <a:rPr lang="en-AU" sz="2400" dirty="0">
                <a:latin typeface="Arial" panose="020B0604020202020204" pitchFamily="34" charset="0"/>
                <a:cs typeface="Arial" panose="020B0604020202020204" pitchFamily="34" charset="0"/>
              </a:rPr>
              <a:t>3.3.8 state that the student is responsible for keeping a copy of the written agreement as supplied by the registered provider, and receipts of any payments of tuition fees or non-tuition fees</a:t>
            </a:r>
          </a:p>
          <a:p>
            <a:r>
              <a:rPr lang="en-AU" sz="2400" dirty="0">
                <a:latin typeface="Arial" panose="020B0604020202020204" pitchFamily="34" charset="0"/>
                <a:cs typeface="Arial" panose="020B0604020202020204" pitchFamily="34" charset="0"/>
              </a:rPr>
              <a:t>3.3.9 only use links to provide supplementary material.</a:t>
            </a:r>
          </a:p>
          <a:p>
            <a:endParaRPr lang="en-US" dirty="0"/>
          </a:p>
        </p:txBody>
      </p:sp>
      <p:sp>
        <p:nvSpPr>
          <p:cNvPr id="4" name="Footer Placeholder 3">
            <a:extLst>
              <a:ext uri="{FF2B5EF4-FFF2-40B4-BE49-F238E27FC236}">
                <a16:creationId xmlns:a16="http://schemas.microsoft.com/office/drawing/2014/main" id="{32C92CF3-25F4-044D-98C1-EFF329260829}"/>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1EC19599-35E5-8442-8CC0-20B972C06207}"/>
              </a:ext>
            </a:extLst>
          </p:cNvPr>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4252539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9EA97-755B-8745-A1B6-68FB2183FD1B}"/>
              </a:ext>
            </a:extLst>
          </p:cNvPr>
          <p:cNvSpPr>
            <a:spLocks noGrp="1"/>
          </p:cNvSpPr>
          <p:nvPr>
            <p:ph type="title"/>
          </p:nvPr>
        </p:nvSpPr>
        <p:spPr/>
        <p:txBody>
          <a:bodyPr>
            <a:noAutofit/>
          </a:bodyPr>
          <a:lstStyle/>
          <a:p>
            <a:r>
              <a:rPr lang="en-AU" sz="2800" i="1" dirty="0"/>
              <a:t>Standard 3</a:t>
            </a:r>
            <a:br>
              <a:rPr lang="en-AU" sz="2800" b="1" dirty="0"/>
            </a:br>
            <a:r>
              <a:rPr lang="en-AU" sz="2800" dirty="0"/>
              <a:t>Formalisation of enrolment and written agreements</a:t>
            </a:r>
            <a:endParaRPr lang="en-US" sz="2800" dirty="0"/>
          </a:p>
        </p:txBody>
      </p:sp>
      <p:sp>
        <p:nvSpPr>
          <p:cNvPr id="3" name="Content Placeholder 2">
            <a:extLst>
              <a:ext uri="{FF2B5EF4-FFF2-40B4-BE49-F238E27FC236}">
                <a16:creationId xmlns:a16="http://schemas.microsoft.com/office/drawing/2014/main" id="{A093FCDB-2AD5-1E47-B07A-71A3FFD4E687}"/>
              </a:ext>
            </a:extLst>
          </p:cNvPr>
          <p:cNvSpPr>
            <a:spLocks noGrp="1"/>
          </p:cNvSpPr>
          <p:nvPr>
            <p:ph idx="1"/>
          </p:nvPr>
        </p:nvSpPr>
        <p:spPr/>
        <p:txBody>
          <a:bodyPr>
            <a:normAutofit lnSpcReduction="10000"/>
          </a:bodyPr>
          <a:lstStyle/>
          <a:p>
            <a:r>
              <a:rPr lang="en-AU" sz="2400" dirty="0">
                <a:latin typeface="Arial" panose="020B0604020202020204" pitchFamily="34" charset="0"/>
                <a:cs typeface="Arial" panose="020B0604020202020204" pitchFamily="34" charset="0"/>
              </a:rPr>
              <a:t>3.4 The registered provider must include in the written agreement the following information, which is to be consistent with the requirements of the ESOS Act, in relation to refunds of tuition fees and non-tuition fees in the case of student default and provider default: </a:t>
            </a:r>
          </a:p>
          <a:p>
            <a:pPr lvl="1"/>
            <a:r>
              <a:rPr lang="en-AU" sz="2400" dirty="0">
                <a:latin typeface="Arial" panose="020B0604020202020204" pitchFamily="34" charset="0"/>
                <a:cs typeface="Arial" panose="020B0604020202020204" pitchFamily="34" charset="0"/>
              </a:rPr>
              <a:t>3.4.1 Amounts that may or may not be repaid to the overseas student (including any tuition and non-tuition fees collected by education agents on behalf of the registered provider) </a:t>
            </a:r>
          </a:p>
          <a:p>
            <a:pPr lvl="1"/>
            <a:r>
              <a:rPr lang="en-AU" sz="2400" dirty="0">
                <a:latin typeface="Arial" panose="020B0604020202020204" pitchFamily="34" charset="0"/>
                <a:cs typeface="Arial" panose="020B0604020202020204" pitchFamily="34" charset="0"/>
              </a:rPr>
              <a:t>3.4.2 Processes for claiming a refund</a:t>
            </a:r>
          </a:p>
          <a:p>
            <a:endParaRPr lang="en-US" dirty="0"/>
          </a:p>
        </p:txBody>
      </p:sp>
      <p:sp>
        <p:nvSpPr>
          <p:cNvPr id="4" name="Footer Placeholder 3">
            <a:extLst>
              <a:ext uri="{FF2B5EF4-FFF2-40B4-BE49-F238E27FC236}">
                <a16:creationId xmlns:a16="http://schemas.microsoft.com/office/drawing/2014/main" id="{5AD8FE25-AE12-7046-B2A2-853DCDE6BBC5}"/>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F8160CE2-6A34-1749-9010-79A0261181E9}"/>
              </a:ext>
            </a:extLst>
          </p:cNvPr>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1774776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4EA04-B76E-6140-95D8-C268821274C8}"/>
              </a:ext>
            </a:extLst>
          </p:cNvPr>
          <p:cNvSpPr>
            <a:spLocks noGrp="1"/>
          </p:cNvSpPr>
          <p:nvPr>
            <p:ph type="title"/>
          </p:nvPr>
        </p:nvSpPr>
        <p:spPr/>
        <p:txBody>
          <a:bodyPr>
            <a:noAutofit/>
          </a:bodyPr>
          <a:lstStyle/>
          <a:p>
            <a:r>
              <a:rPr lang="en-AU" sz="2800" i="1" dirty="0"/>
              <a:t>Standard 3</a:t>
            </a:r>
            <a:br>
              <a:rPr lang="en-AU" sz="2800" b="1" dirty="0"/>
            </a:br>
            <a:r>
              <a:rPr lang="en-AU" sz="2800" dirty="0"/>
              <a:t>Formalisation of enrolment and written agreements</a:t>
            </a:r>
            <a:endParaRPr lang="en-US" sz="2800" dirty="0"/>
          </a:p>
        </p:txBody>
      </p:sp>
      <p:sp>
        <p:nvSpPr>
          <p:cNvPr id="3" name="Content Placeholder 2">
            <a:extLst>
              <a:ext uri="{FF2B5EF4-FFF2-40B4-BE49-F238E27FC236}">
                <a16:creationId xmlns:a16="http://schemas.microsoft.com/office/drawing/2014/main" id="{FB3453EC-43ED-AF43-87F9-780B0B9CDA5C}"/>
              </a:ext>
            </a:extLst>
          </p:cNvPr>
          <p:cNvSpPr>
            <a:spLocks noGrp="1"/>
          </p:cNvSpPr>
          <p:nvPr>
            <p:ph idx="1"/>
          </p:nvPr>
        </p:nvSpPr>
        <p:spPr/>
        <p:txBody>
          <a:bodyPr/>
          <a:lstStyle/>
          <a:p>
            <a:r>
              <a:rPr lang="en-AU" dirty="0"/>
              <a:t>3.4.3 The specified person(s), other than the overseas student, who can receive a refund in respect of the overseas student identified in the written agreement, consistent with the ESOS Act</a:t>
            </a:r>
          </a:p>
          <a:p>
            <a:r>
              <a:rPr lang="en-AU" dirty="0"/>
              <a:t>3.4.4 A plain English explanation of what happens in the event of a course not being delivered, including the role of the TPS</a:t>
            </a:r>
          </a:p>
          <a:p>
            <a:r>
              <a:rPr lang="en-AU" dirty="0"/>
              <a:t>3.4.5 A statement that “This written agreement, and the right to make complaints and seek appeals of decisions and action under various processes, does not affect the rights of the student to take action under the </a:t>
            </a:r>
            <a:r>
              <a:rPr lang="en-AU" i="1" dirty="0"/>
              <a:t>Australian Consumer Law</a:t>
            </a:r>
            <a:r>
              <a:rPr lang="en-AU" dirty="0"/>
              <a:t> if the </a:t>
            </a:r>
            <a:r>
              <a:rPr lang="en-AU" i="1" dirty="0"/>
              <a:t>Australian Consumer Law</a:t>
            </a:r>
            <a:r>
              <a:rPr lang="en-AU" dirty="0"/>
              <a:t> applies”.</a:t>
            </a:r>
          </a:p>
        </p:txBody>
      </p:sp>
      <p:sp>
        <p:nvSpPr>
          <p:cNvPr id="4" name="Footer Placeholder 3">
            <a:extLst>
              <a:ext uri="{FF2B5EF4-FFF2-40B4-BE49-F238E27FC236}">
                <a16:creationId xmlns:a16="http://schemas.microsoft.com/office/drawing/2014/main" id="{5A6942DD-B8DD-5540-9779-7E90DF7A1C50}"/>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6F6A1849-F8E6-BC46-B15F-857AF45D2070}"/>
              </a:ext>
            </a:extLst>
          </p:cNvPr>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4274998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03B6-CFF6-DD49-B022-CF25EC71C36D}"/>
              </a:ext>
            </a:extLst>
          </p:cNvPr>
          <p:cNvSpPr>
            <a:spLocks noGrp="1"/>
          </p:cNvSpPr>
          <p:nvPr>
            <p:ph type="title"/>
          </p:nvPr>
        </p:nvSpPr>
        <p:spPr/>
        <p:txBody>
          <a:bodyPr>
            <a:noAutofit/>
          </a:bodyPr>
          <a:lstStyle/>
          <a:p>
            <a:r>
              <a:rPr lang="en-AU" sz="2800" i="1" dirty="0"/>
              <a:t>Standard 3</a:t>
            </a:r>
            <a:br>
              <a:rPr lang="en-AU" sz="2800" b="1" dirty="0"/>
            </a:br>
            <a:r>
              <a:rPr lang="en-AU" sz="2800" dirty="0"/>
              <a:t>Formalisation of enrolment and written agreements</a:t>
            </a:r>
            <a:endParaRPr lang="en-US" sz="2800" dirty="0"/>
          </a:p>
        </p:txBody>
      </p:sp>
      <p:sp>
        <p:nvSpPr>
          <p:cNvPr id="3" name="Content Placeholder 2">
            <a:extLst>
              <a:ext uri="{FF2B5EF4-FFF2-40B4-BE49-F238E27FC236}">
                <a16:creationId xmlns:a16="http://schemas.microsoft.com/office/drawing/2014/main" id="{A5FE99A0-7865-AF40-93FC-DD919D56A3B9}"/>
              </a:ext>
            </a:extLst>
          </p:cNvPr>
          <p:cNvSpPr>
            <a:spLocks noGrp="1"/>
          </p:cNvSpPr>
          <p:nvPr>
            <p:ph idx="1"/>
          </p:nvPr>
        </p:nvSpPr>
        <p:spPr/>
        <p:txBody>
          <a:bodyPr>
            <a:normAutofit lnSpcReduction="10000"/>
          </a:bodyPr>
          <a:lstStyle/>
          <a:p>
            <a:r>
              <a:rPr lang="en-AU" sz="2400" dirty="0">
                <a:latin typeface="Arial" panose="020B0604020202020204" pitchFamily="34" charset="0"/>
                <a:cs typeface="Arial" panose="020B0604020202020204" pitchFamily="34" charset="0"/>
              </a:rPr>
              <a:t>3.5  The registered provider must include in the written agreement a requirement that the overseas student or intending overseas student, while in Australia and studying with that provider, must notify the registered provider of his or her contact details including:</a:t>
            </a:r>
          </a:p>
          <a:p>
            <a:r>
              <a:rPr lang="en-AU" sz="2400" dirty="0">
                <a:latin typeface="Arial" panose="020B0604020202020204" pitchFamily="34" charset="0"/>
                <a:cs typeface="Arial" panose="020B0604020202020204" pitchFamily="34" charset="0"/>
              </a:rPr>
              <a:t>3.5.1 The student’s current residential address, mobile number (if any) and email address (if any)</a:t>
            </a:r>
          </a:p>
          <a:p>
            <a:r>
              <a:rPr lang="en-AU" sz="2400" dirty="0">
                <a:latin typeface="Arial" panose="020B0604020202020204" pitchFamily="34" charset="0"/>
                <a:cs typeface="Arial" panose="020B0604020202020204" pitchFamily="34" charset="0"/>
              </a:rPr>
              <a:t>3.5.2  Who to contact in emergency situations</a:t>
            </a:r>
          </a:p>
          <a:p>
            <a:r>
              <a:rPr lang="en-AU" sz="2400" dirty="0">
                <a:latin typeface="Arial" panose="020B0604020202020204" pitchFamily="34" charset="0"/>
                <a:cs typeface="Arial" panose="020B0604020202020204" pitchFamily="34" charset="0"/>
              </a:rPr>
              <a:t>3.5.3  Any changes to those details, within 7 days of the change.</a:t>
            </a:r>
          </a:p>
          <a:p>
            <a:pPr marL="0" indent="0">
              <a:buNone/>
            </a:pPr>
            <a:endParaRPr lang="en-US" dirty="0"/>
          </a:p>
        </p:txBody>
      </p:sp>
      <p:sp>
        <p:nvSpPr>
          <p:cNvPr id="4" name="Footer Placeholder 3">
            <a:extLst>
              <a:ext uri="{FF2B5EF4-FFF2-40B4-BE49-F238E27FC236}">
                <a16:creationId xmlns:a16="http://schemas.microsoft.com/office/drawing/2014/main" id="{7F5A1141-3DF9-8D40-99AD-2F60E626B44A}"/>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7E938924-95E3-6E48-88C3-18C3A51A700F}"/>
              </a:ext>
            </a:extLst>
          </p:cNvPr>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984586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A1DD0-C728-AE45-9C95-235C2C4026BB}"/>
              </a:ext>
            </a:extLst>
          </p:cNvPr>
          <p:cNvSpPr>
            <a:spLocks noGrp="1"/>
          </p:cNvSpPr>
          <p:nvPr>
            <p:ph type="title"/>
          </p:nvPr>
        </p:nvSpPr>
        <p:spPr>
          <a:xfrm>
            <a:off x="954920" y="474664"/>
            <a:ext cx="8596668" cy="1320800"/>
          </a:xfrm>
        </p:spPr>
        <p:txBody>
          <a:bodyPr>
            <a:noAutofit/>
          </a:bodyPr>
          <a:lstStyle/>
          <a:p>
            <a:r>
              <a:rPr lang="en-AU" sz="2800" i="1" dirty="0"/>
              <a:t>Standard 3</a:t>
            </a:r>
            <a:br>
              <a:rPr lang="en-AU" sz="2800" b="1" dirty="0"/>
            </a:br>
            <a:r>
              <a:rPr lang="en-AU" sz="2800" dirty="0"/>
              <a:t>Formalisation of enrolment and written agreements</a:t>
            </a:r>
            <a:endParaRPr lang="en-US" sz="2800" dirty="0"/>
          </a:p>
        </p:txBody>
      </p:sp>
      <p:sp>
        <p:nvSpPr>
          <p:cNvPr id="3" name="Content Placeholder 2">
            <a:extLst>
              <a:ext uri="{FF2B5EF4-FFF2-40B4-BE49-F238E27FC236}">
                <a16:creationId xmlns:a16="http://schemas.microsoft.com/office/drawing/2014/main" id="{957CEBAA-5277-AD45-9577-B64D4EAED4F7}"/>
              </a:ext>
            </a:extLst>
          </p:cNvPr>
          <p:cNvSpPr>
            <a:spLocks noGrp="1"/>
          </p:cNvSpPr>
          <p:nvPr>
            <p:ph idx="1"/>
          </p:nvPr>
        </p:nvSpPr>
        <p:spPr/>
        <p:txBody>
          <a:bodyPr/>
          <a:lstStyle/>
          <a:p>
            <a:r>
              <a:rPr lang="en-AU" sz="2400" dirty="0">
                <a:latin typeface="Arial" panose="020B0604020202020204" pitchFamily="34" charset="0"/>
                <a:cs typeface="Arial" panose="020B0604020202020204" pitchFamily="34" charset="0"/>
              </a:rPr>
              <a:t>3.6 The registered provider must retain records of all written agreements as well as receipts of payments made by students under the written agreement for at least 2 years after the person ceases to be an accepted student.</a:t>
            </a:r>
          </a:p>
          <a:p>
            <a:pPr marL="0" indent="0">
              <a:buNone/>
            </a:pPr>
            <a:endParaRPr lang="en-US" dirty="0"/>
          </a:p>
        </p:txBody>
      </p:sp>
      <p:sp>
        <p:nvSpPr>
          <p:cNvPr id="4" name="Footer Placeholder 3">
            <a:extLst>
              <a:ext uri="{FF2B5EF4-FFF2-40B4-BE49-F238E27FC236}">
                <a16:creationId xmlns:a16="http://schemas.microsoft.com/office/drawing/2014/main" id="{062A82F0-C0B5-184C-8AE8-25A4743229A5}"/>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212A899F-F972-8142-9578-A55A6E7D6F80}"/>
              </a:ext>
            </a:extLst>
          </p:cNvPr>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9997764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996F5-E64E-9042-B17C-AE36BA5EF73C}"/>
              </a:ext>
            </a:extLst>
          </p:cNvPr>
          <p:cNvSpPr>
            <a:spLocks noGrp="1"/>
          </p:cNvSpPr>
          <p:nvPr>
            <p:ph type="title"/>
          </p:nvPr>
        </p:nvSpPr>
        <p:spPr/>
        <p:txBody>
          <a:bodyPr>
            <a:normAutofit fontScale="90000"/>
          </a:bodyPr>
          <a:lstStyle/>
          <a:p>
            <a:r>
              <a:rPr lang="en-AU" i="1" dirty="0"/>
              <a:t>Standard 4</a:t>
            </a:r>
            <a:br>
              <a:rPr lang="en-AU" b="1" dirty="0"/>
            </a:br>
            <a:r>
              <a:rPr lang="en-AU" dirty="0"/>
              <a:t>Education agents</a:t>
            </a:r>
            <a:br>
              <a:rPr lang="en-AU" i="1" dirty="0"/>
            </a:br>
            <a:endParaRPr lang="en-US" dirty="0"/>
          </a:p>
        </p:txBody>
      </p:sp>
      <p:sp>
        <p:nvSpPr>
          <p:cNvPr id="3" name="Content Placeholder 2">
            <a:extLst>
              <a:ext uri="{FF2B5EF4-FFF2-40B4-BE49-F238E27FC236}">
                <a16:creationId xmlns:a16="http://schemas.microsoft.com/office/drawing/2014/main" id="{F74CB165-5661-3D4D-A6FB-12D0E35D1BA1}"/>
              </a:ext>
            </a:extLst>
          </p:cNvPr>
          <p:cNvSpPr>
            <a:spLocks noGrp="1"/>
          </p:cNvSpPr>
          <p:nvPr>
            <p:ph idx="1"/>
          </p:nvPr>
        </p:nvSpPr>
        <p:spPr/>
        <p:txBody>
          <a:bodyPr>
            <a:normAutofit/>
          </a:bodyPr>
          <a:lstStyle/>
          <a:p>
            <a:pPr marL="0" indent="0">
              <a:buNone/>
            </a:pPr>
            <a:r>
              <a:rPr lang="en-AU" sz="2400" dirty="0">
                <a:latin typeface="Arial" panose="020B0604020202020204" pitchFamily="34" charset="0"/>
                <a:cs typeface="Arial" panose="020B0604020202020204" pitchFamily="34" charset="0"/>
              </a:rPr>
              <a:t>Education agents</a:t>
            </a:r>
            <a:endParaRPr lang="en-AU" sz="2400" i="1" dirty="0">
              <a:latin typeface="Arial" panose="020B0604020202020204" pitchFamily="34" charset="0"/>
              <a:cs typeface="Arial" panose="020B0604020202020204" pitchFamily="34" charset="0"/>
            </a:endParaRPr>
          </a:p>
          <a:p>
            <a:r>
              <a:rPr lang="en-AU" sz="2400" dirty="0">
                <a:latin typeface="Arial" panose="020B0604020202020204" pitchFamily="34" charset="0"/>
                <a:cs typeface="Arial" panose="020B0604020202020204" pitchFamily="34" charset="0"/>
              </a:rPr>
              <a:t>4.1 The registered provider must enter into a written agreement with each education agent it engages to formally represent it, and enter and maintain the education agent’s details in PRISMS.</a:t>
            </a:r>
          </a:p>
        </p:txBody>
      </p:sp>
      <p:sp>
        <p:nvSpPr>
          <p:cNvPr id="4" name="Footer Placeholder 3">
            <a:extLst>
              <a:ext uri="{FF2B5EF4-FFF2-40B4-BE49-F238E27FC236}">
                <a16:creationId xmlns:a16="http://schemas.microsoft.com/office/drawing/2014/main" id="{13636A96-C05E-684B-B6F1-3A0928AD2C52}"/>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7D4A340B-5207-9B4A-ACCD-BF467F101A4E}"/>
              </a:ext>
            </a:extLst>
          </p:cNvPr>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4637155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7471F-C610-BE4C-B554-8908FD5729E3}"/>
              </a:ext>
            </a:extLst>
          </p:cNvPr>
          <p:cNvSpPr>
            <a:spLocks noGrp="1"/>
          </p:cNvSpPr>
          <p:nvPr>
            <p:ph type="title"/>
          </p:nvPr>
        </p:nvSpPr>
        <p:spPr/>
        <p:txBody>
          <a:bodyPr/>
          <a:lstStyle/>
          <a:p>
            <a:r>
              <a:rPr lang="en-AU" i="1" dirty="0"/>
              <a:t>Standard 4</a:t>
            </a:r>
            <a:br>
              <a:rPr lang="en-AU" b="1" dirty="0"/>
            </a:br>
            <a:r>
              <a:rPr lang="en-AU" dirty="0"/>
              <a:t>Education agents</a:t>
            </a:r>
            <a:endParaRPr lang="en-US" dirty="0"/>
          </a:p>
        </p:txBody>
      </p:sp>
      <p:sp>
        <p:nvSpPr>
          <p:cNvPr id="3" name="Content Placeholder 2">
            <a:extLst>
              <a:ext uri="{FF2B5EF4-FFF2-40B4-BE49-F238E27FC236}">
                <a16:creationId xmlns:a16="http://schemas.microsoft.com/office/drawing/2014/main" id="{BD584C7D-D5EB-764C-96FC-915E02A33EA5}"/>
              </a:ext>
            </a:extLst>
          </p:cNvPr>
          <p:cNvSpPr>
            <a:spLocks noGrp="1"/>
          </p:cNvSpPr>
          <p:nvPr>
            <p:ph idx="1"/>
          </p:nvPr>
        </p:nvSpPr>
        <p:spPr/>
        <p:txBody>
          <a:bodyPr/>
          <a:lstStyle/>
          <a:p>
            <a:r>
              <a:rPr lang="en-AU" sz="2000" dirty="0">
                <a:latin typeface="Arial" panose="020B0604020202020204" pitchFamily="34" charset="0"/>
                <a:cs typeface="Arial" panose="020B0604020202020204" pitchFamily="34" charset="0"/>
              </a:rPr>
              <a:t>4.2 The written agreement must outline:</a:t>
            </a:r>
          </a:p>
          <a:p>
            <a:pPr lvl="1"/>
            <a:r>
              <a:rPr lang="en-AU" sz="2000" dirty="0">
                <a:latin typeface="Arial" panose="020B0604020202020204" pitchFamily="34" charset="0"/>
                <a:cs typeface="Arial" panose="020B0604020202020204" pitchFamily="34" charset="0"/>
              </a:rPr>
              <a:t>4.2.1 The responsibilities of the registered provider, including that the registered provider is responsible at all times for compliance with the ESOS Act and National Code 2018</a:t>
            </a:r>
          </a:p>
          <a:p>
            <a:pPr lvl="1"/>
            <a:r>
              <a:rPr lang="en-AU" sz="2000" dirty="0">
                <a:latin typeface="Arial" panose="020B0604020202020204" pitchFamily="34" charset="0"/>
                <a:cs typeface="Arial" panose="020B0604020202020204" pitchFamily="34" charset="0"/>
              </a:rPr>
              <a:t>4.2.2  The registered provider’s requirements of the agent in representing the registered provider as outlined in Standard 4.3</a:t>
            </a:r>
          </a:p>
          <a:p>
            <a:pPr lvl="1"/>
            <a:r>
              <a:rPr lang="en-AU" sz="2000" dirty="0">
                <a:latin typeface="Arial" panose="020B0604020202020204" pitchFamily="34" charset="0"/>
                <a:cs typeface="Arial" panose="020B0604020202020204" pitchFamily="34" charset="0"/>
              </a:rPr>
              <a:t>4.2.3 The registered provider’s processes for monitoring the activities of the education agent in representing the provider, and ensuring the education agent is giving students accurate and up-to-date information on the registered provider’s services</a:t>
            </a:r>
          </a:p>
          <a:p>
            <a:endParaRPr lang="en-US" dirty="0"/>
          </a:p>
        </p:txBody>
      </p:sp>
      <p:sp>
        <p:nvSpPr>
          <p:cNvPr id="4" name="Footer Placeholder 3">
            <a:extLst>
              <a:ext uri="{FF2B5EF4-FFF2-40B4-BE49-F238E27FC236}">
                <a16:creationId xmlns:a16="http://schemas.microsoft.com/office/drawing/2014/main" id="{26CE037F-DB51-1C42-BE37-3C51C0404CF8}"/>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F53246C7-799D-2046-9259-4DEC38D582CB}"/>
              </a:ext>
            </a:extLst>
          </p:cNvPr>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38052144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98B50-D78C-244B-8C2E-AD3B0F5487BD}"/>
              </a:ext>
            </a:extLst>
          </p:cNvPr>
          <p:cNvSpPr>
            <a:spLocks noGrp="1"/>
          </p:cNvSpPr>
          <p:nvPr>
            <p:ph type="title"/>
          </p:nvPr>
        </p:nvSpPr>
        <p:spPr/>
        <p:txBody>
          <a:bodyPr/>
          <a:lstStyle/>
          <a:p>
            <a:r>
              <a:rPr lang="en-AU" i="1" dirty="0"/>
              <a:t>Standard 4</a:t>
            </a:r>
            <a:br>
              <a:rPr lang="en-AU" b="1" dirty="0"/>
            </a:br>
            <a:r>
              <a:rPr lang="en-AU" dirty="0"/>
              <a:t>Education agents</a:t>
            </a:r>
            <a:endParaRPr lang="en-US" dirty="0"/>
          </a:p>
        </p:txBody>
      </p:sp>
      <p:sp>
        <p:nvSpPr>
          <p:cNvPr id="3" name="Content Placeholder 2">
            <a:extLst>
              <a:ext uri="{FF2B5EF4-FFF2-40B4-BE49-F238E27FC236}">
                <a16:creationId xmlns:a16="http://schemas.microsoft.com/office/drawing/2014/main" id="{0AE9B885-3FCC-524D-B1D0-31F758D47260}"/>
              </a:ext>
            </a:extLst>
          </p:cNvPr>
          <p:cNvSpPr>
            <a:spLocks noGrp="1"/>
          </p:cNvSpPr>
          <p:nvPr>
            <p:ph idx="1"/>
          </p:nvPr>
        </p:nvSpPr>
        <p:spPr/>
        <p:txBody>
          <a:bodyPr/>
          <a:lstStyle/>
          <a:p>
            <a:r>
              <a:rPr lang="en-AU" sz="2000" dirty="0">
                <a:latin typeface="Arial" panose="020B0604020202020204" pitchFamily="34" charset="0"/>
                <a:cs typeface="Arial" panose="020B0604020202020204" pitchFamily="34" charset="0"/>
              </a:rPr>
              <a:t>4.2.4 The corrective action that may be taken by the registered provider if the education agent does not comply with its obligations under the written agreement including providing for corrective action outlined in Standard 4.4</a:t>
            </a:r>
          </a:p>
          <a:p>
            <a:r>
              <a:rPr lang="en-AU" sz="2000" dirty="0">
                <a:latin typeface="Arial" panose="020B0604020202020204" pitchFamily="34" charset="0"/>
                <a:cs typeface="Arial" panose="020B0604020202020204" pitchFamily="34" charset="0"/>
              </a:rPr>
              <a:t>4.2.5 The registered provider’s grounds for termination of the registered provider’s written agreement with the education agent, including providing for termination in the circumstances outlined in Standard 4.5</a:t>
            </a:r>
          </a:p>
          <a:p>
            <a:r>
              <a:rPr lang="en-AU" sz="2000" dirty="0">
                <a:latin typeface="Arial" panose="020B0604020202020204" pitchFamily="34" charset="0"/>
                <a:cs typeface="Arial" panose="020B0604020202020204" pitchFamily="34" charset="0"/>
              </a:rPr>
              <a:t>4.2.6 The circumstances under which information about the education agent may be disclosed by the registered provider and the Commonwealth or state or territory agencies.</a:t>
            </a:r>
          </a:p>
          <a:p>
            <a:endParaRPr lang="en-US" dirty="0"/>
          </a:p>
        </p:txBody>
      </p:sp>
      <p:sp>
        <p:nvSpPr>
          <p:cNvPr id="4" name="Footer Placeholder 3">
            <a:extLst>
              <a:ext uri="{FF2B5EF4-FFF2-40B4-BE49-F238E27FC236}">
                <a16:creationId xmlns:a16="http://schemas.microsoft.com/office/drawing/2014/main" id="{FD9915E3-6C6F-274E-B813-A900E73C0349}"/>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F66DA93D-AF40-1142-A1B5-D771C8881F83}"/>
              </a:ext>
            </a:extLst>
          </p:cNvPr>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2050250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9B56A-76D9-594C-9443-D8B1B3C199EA}"/>
              </a:ext>
            </a:extLst>
          </p:cNvPr>
          <p:cNvSpPr>
            <a:spLocks noGrp="1"/>
          </p:cNvSpPr>
          <p:nvPr>
            <p:ph type="title"/>
          </p:nvPr>
        </p:nvSpPr>
        <p:spPr/>
        <p:txBody>
          <a:bodyPr>
            <a:normAutofit fontScale="90000"/>
          </a:bodyPr>
          <a:lstStyle/>
          <a:p>
            <a:r>
              <a:rPr lang="en-AU" dirty="0"/>
              <a:t>An overview of the ESOS legislative framework </a:t>
            </a:r>
            <a:br>
              <a:rPr lang="en-AU" dirty="0"/>
            </a:br>
            <a:endParaRPr lang="en-US" dirty="0"/>
          </a:p>
        </p:txBody>
      </p:sp>
      <p:sp>
        <p:nvSpPr>
          <p:cNvPr id="3" name="Content Placeholder 2">
            <a:extLst>
              <a:ext uri="{FF2B5EF4-FFF2-40B4-BE49-F238E27FC236}">
                <a16:creationId xmlns:a16="http://schemas.microsoft.com/office/drawing/2014/main" id="{5F92FA58-3359-D745-8414-86667004F369}"/>
              </a:ext>
            </a:extLst>
          </p:cNvPr>
          <p:cNvSpPr>
            <a:spLocks noGrp="1"/>
          </p:cNvSpPr>
          <p:nvPr>
            <p:ph idx="1"/>
          </p:nvPr>
        </p:nvSpPr>
        <p:spPr/>
        <p:txBody>
          <a:bodyPr>
            <a:normAutofit/>
          </a:bodyPr>
          <a:lstStyle/>
          <a:p>
            <a:pPr marL="0" indent="0">
              <a:buNone/>
            </a:pPr>
            <a:r>
              <a:rPr lang="en-AU" sz="2400" dirty="0">
                <a:latin typeface="Arial" panose="020B0604020202020204" pitchFamily="34" charset="0"/>
                <a:cs typeface="Arial" panose="020B0604020202020204" pitchFamily="34" charset="0"/>
              </a:rPr>
              <a:t>Designed to protect the interests of overseas students coming to Australia on student visas.</a:t>
            </a:r>
          </a:p>
          <a:p>
            <a:pPr marL="0" indent="0">
              <a:buNone/>
            </a:pPr>
            <a:endParaRPr lang="en-AU" sz="2400" dirty="0">
              <a:latin typeface="Arial" panose="020B0604020202020204" pitchFamily="34" charset="0"/>
              <a:cs typeface="Arial" panose="020B0604020202020204" pitchFamily="34" charset="0"/>
            </a:endParaRPr>
          </a:p>
          <a:p>
            <a:pPr marL="0" indent="0">
              <a:buNone/>
            </a:pPr>
            <a:r>
              <a:rPr lang="en-AU" sz="2400" dirty="0">
                <a:latin typeface="Arial" panose="020B0604020202020204" pitchFamily="34" charset="0"/>
                <a:cs typeface="Arial" panose="020B0604020202020204" pitchFamily="34" charset="0"/>
              </a:rPr>
              <a:t>The legislation aims to protect and enhance Australia’s reputation for quality education, to provide tuition protection and support the integrity of the student visa program</a:t>
            </a:r>
            <a:r>
              <a:rPr lang="en-AU" sz="3200" dirty="0">
                <a:latin typeface="Arial" panose="020B0604020202020204" pitchFamily="34" charset="0"/>
                <a:cs typeface="Arial" panose="020B0604020202020204" pitchFamily="34" charset="0"/>
              </a:rPr>
              <a:t>. </a:t>
            </a:r>
          </a:p>
          <a:p>
            <a:endParaRPr lang="en-US" dirty="0"/>
          </a:p>
        </p:txBody>
      </p:sp>
      <p:sp>
        <p:nvSpPr>
          <p:cNvPr id="4" name="Footer Placeholder 3">
            <a:extLst>
              <a:ext uri="{FF2B5EF4-FFF2-40B4-BE49-F238E27FC236}">
                <a16:creationId xmlns:a16="http://schemas.microsoft.com/office/drawing/2014/main" id="{E18A8C69-CC98-6A4D-9A8B-36C4D3F700BE}"/>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2A47FEB7-B4A5-5240-A31B-99D6E6BCBBBA}"/>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7362046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233E6-75A4-3442-8859-7944F3AA7053}"/>
              </a:ext>
            </a:extLst>
          </p:cNvPr>
          <p:cNvSpPr>
            <a:spLocks noGrp="1"/>
          </p:cNvSpPr>
          <p:nvPr>
            <p:ph type="title"/>
          </p:nvPr>
        </p:nvSpPr>
        <p:spPr/>
        <p:txBody>
          <a:bodyPr/>
          <a:lstStyle/>
          <a:p>
            <a:r>
              <a:rPr lang="en-AU" i="1" dirty="0"/>
              <a:t>Standard 4</a:t>
            </a:r>
            <a:br>
              <a:rPr lang="en-AU" b="1" dirty="0"/>
            </a:br>
            <a:r>
              <a:rPr lang="en-AU" dirty="0"/>
              <a:t>Education agents</a:t>
            </a:r>
            <a:endParaRPr lang="en-US" dirty="0"/>
          </a:p>
        </p:txBody>
      </p:sp>
      <p:sp>
        <p:nvSpPr>
          <p:cNvPr id="3" name="Content Placeholder 2">
            <a:extLst>
              <a:ext uri="{FF2B5EF4-FFF2-40B4-BE49-F238E27FC236}">
                <a16:creationId xmlns:a16="http://schemas.microsoft.com/office/drawing/2014/main" id="{45CF6A7B-53C5-9A46-AFE5-AF56ED8DC1C0}"/>
              </a:ext>
            </a:extLst>
          </p:cNvPr>
          <p:cNvSpPr>
            <a:spLocks noGrp="1"/>
          </p:cNvSpPr>
          <p:nvPr>
            <p:ph idx="1"/>
          </p:nvPr>
        </p:nvSpPr>
        <p:spPr/>
        <p:txBody>
          <a:bodyPr>
            <a:normAutofit fontScale="92500" lnSpcReduction="10000"/>
          </a:bodyPr>
          <a:lstStyle/>
          <a:p>
            <a:r>
              <a:rPr lang="en-AU" sz="2000" dirty="0">
                <a:latin typeface="Arial" panose="020B0604020202020204" pitchFamily="34" charset="0"/>
                <a:cs typeface="Arial" panose="020B0604020202020204" pitchFamily="34" charset="0"/>
              </a:rPr>
              <a:t>4.3 A registered provider must require its education agent to:</a:t>
            </a:r>
          </a:p>
          <a:p>
            <a:pPr lvl="1"/>
            <a:r>
              <a:rPr lang="en-AU" sz="2000" dirty="0">
                <a:latin typeface="Arial" panose="020B0604020202020204" pitchFamily="34" charset="0"/>
                <a:cs typeface="Arial" panose="020B0604020202020204" pitchFamily="34" charset="0"/>
              </a:rPr>
              <a:t>4.3.1 declare in writing and take reasonable steps to avoid conflicts of interests with its duties as an education agent of the registered provider</a:t>
            </a:r>
          </a:p>
          <a:p>
            <a:pPr lvl="1"/>
            <a:r>
              <a:rPr lang="en-AU" sz="2000" dirty="0">
                <a:latin typeface="Arial" panose="020B0604020202020204" pitchFamily="34" charset="0"/>
                <a:cs typeface="Arial" panose="020B0604020202020204" pitchFamily="34" charset="0"/>
              </a:rPr>
              <a:t>4.3.2  observe appropriate levels of confidentiality and transparency in their dealings with overseas students or intending overseas students</a:t>
            </a:r>
          </a:p>
          <a:p>
            <a:pPr lvl="1"/>
            <a:r>
              <a:rPr lang="en-AU" sz="2000" dirty="0">
                <a:latin typeface="Arial" panose="020B0604020202020204" pitchFamily="34" charset="0"/>
                <a:cs typeface="Arial" panose="020B0604020202020204" pitchFamily="34" charset="0"/>
              </a:rPr>
              <a:t>4.3.3  act honestly and in good faith, and in the best interests of the student</a:t>
            </a:r>
          </a:p>
          <a:p>
            <a:pPr lvl="1"/>
            <a:r>
              <a:rPr lang="en-AU" sz="2000" dirty="0">
                <a:latin typeface="Arial" panose="020B0604020202020204" pitchFamily="34" charset="0"/>
                <a:cs typeface="Arial" panose="020B0604020202020204" pitchFamily="34" charset="0"/>
              </a:rPr>
              <a:t>4.3.4  have appropriate knowledge and understanding of the international education system in Australia, including the Australian International Education and Training Agent Code of Ethics.</a:t>
            </a:r>
          </a:p>
          <a:p>
            <a:endParaRPr lang="en-US" dirty="0"/>
          </a:p>
        </p:txBody>
      </p:sp>
      <p:sp>
        <p:nvSpPr>
          <p:cNvPr id="4" name="Footer Placeholder 3">
            <a:extLst>
              <a:ext uri="{FF2B5EF4-FFF2-40B4-BE49-F238E27FC236}">
                <a16:creationId xmlns:a16="http://schemas.microsoft.com/office/drawing/2014/main" id="{D84E9E66-3597-8046-B872-B616C6C066BE}"/>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396CB3DD-8674-8343-B49D-A92C3D8995FD}"/>
              </a:ext>
            </a:extLst>
          </p:cNvPr>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34998048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EA549-F8EF-A34F-A0EB-6E5B02A58862}"/>
              </a:ext>
            </a:extLst>
          </p:cNvPr>
          <p:cNvSpPr>
            <a:spLocks noGrp="1"/>
          </p:cNvSpPr>
          <p:nvPr>
            <p:ph type="title"/>
          </p:nvPr>
        </p:nvSpPr>
        <p:spPr/>
        <p:txBody>
          <a:bodyPr/>
          <a:lstStyle/>
          <a:p>
            <a:r>
              <a:rPr lang="en-AU" i="1" dirty="0"/>
              <a:t>Standard 4</a:t>
            </a:r>
            <a:br>
              <a:rPr lang="en-AU" b="1" dirty="0"/>
            </a:br>
            <a:r>
              <a:rPr lang="en-AU" dirty="0"/>
              <a:t>Education agents</a:t>
            </a:r>
            <a:endParaRPr lang="en-US" dirty="0"/>
          </a:p>
        </p:txBody>
      </p:sp>
      <p:sp>
        <p:nvSpPr>
          <p:cNvPr id="3" name="Content Placeholder 2">
            <a:extLst>
              <a:ext uri="{FF2B5EF4-FFF2-40B4-BE49-F238E27FC236}">
                <a16:creationId xmlns:a16="http://schemas.microsoft.com/office/drawing/2014/main" id="{6F89AC7F-EE3A-EC4E-8364-24737E744FC3}"/>
              </a:ext>
            </a:extLst>
          </p:cNvPr>
          <p:cNvSpPr>
            <a:spLocks noGrp="1"/>
          </p:cNvSpPr>
          <p:nvPr>
            <p:ph idx="1"/>
          </p:nvPr>
        </p:nvSpPr>
        <p:spPr/>
        <p:txBody>
          <a:bodyPr>
            <a:normAutofit/>
          </a:bodyPr>
          <a:lstStyle/>
          <a:p>
            <a:r>
              <a:rPr lang="en-AU" sz="2400" dirty="0">
                <a:latin typeface="Arial" panose="020B0604020202020204" pitchFamily="34" charset="0"/>
                <a:cs typeface="Arial" panose="020B0604020202020204" pitchFamily="34" charset="0"/>
              </a:rPr>
              <a:t>4.4 Where the registered provider becomes aware that, or has reason to believe, the education agent or an employee or subcontractor of that education agent has not complied with the education agent’s responsibilities under standards 4.2 and 4.3, the registered provider must take immediate corrective action.</a:t>
            </a:r>
            <a:endParaRPr lang="en-U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6BA35CBB-6F74-774B-92B5-9CCEFE39CBD4}"/>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A2F71F0F-27D8-B34D-AE38-4FF3108F07C3}"/>
              </a:ext>
            </a:extLst>
          </p:cNvPr>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35187313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43A42-B096-3247-87D9-7B265BC425E3}"/>
              </a:ext>
            </a:extLst>
          </p:cNvPr>
          <p:cNvSpPr>
            <a:spLocks noGrp="1"/>
          </p:cNvSpPr>
          <p:nvPr>
            <p:ph type="title"/>
          </p:nvPr>
        </p:nvSpPr>
        <p:spPr/>
        <p:txBody>
          <a:bodyPr/>
          <a:lstStyle/>
          <a:p>
            <a:r>
              <a:rPr lang="en-AU" i="1" dirty="0"/>
              <a:t>Standard 4</a:t>
            </a:r>
            <a:br>
              <a:rPr lang="en-AU" b="1" dirty="0"/>
            </a:br>
            <a:r>
              <a:rPr lang="en-AU" dirty="0"/>
              <a:t>Education agents</a:t>
            </a:r>
            <a:endParaRPr lang="en-US" dirty="0"/>
          </a:p>
        </p:txBody>
      </p:sp>
      <p:sp>
        <p:nvSpPr>
          <p:cNvPr id="3" name="Content Placeholder 2">
            <a:extLst>
              <a:ext uri="{FF2B5EF4-FFF2-40B4-BE49-F238E27FC236}">
                <a16:creationId xmlns:a16="http://schemas.microsoft.com/office/drawing/2014/main" id="{F9A263D7-218E-914A-8144-32224D932CA5}"/>
              </a:ext>
            </a:extLst>
          </p:cNvPr>
          <p:cNvSpPr>
            <a:spLocks noGrp="1"/>
          </p:cNvSpPr>
          <p:nvPr>
            <p:ph idx="1"/>
          </p:nvPr>
        </p:nvSpPr>
        <p:spPr/>
        <p:txBody>
          <a:bodyPr>
            <a:normAutofit/>
          </a:bodyPr>
          <a:lstStyle/>
          <a:p>
            <a:r>
              <a:rPr lang="en-AU" sz="2400" dirty="0">
                <a:latin typeface="Arial" panose="020B0604020202020204" pitchFamily="34" charset="0"/>
                <a:cs typeface="Arial" panose="020B0604020202020204" pitchFamily="34" charset="0"/>
              </a:rPr>
              <a:t>4.5  Where the registered provider becomes aware, or has reason to believe, that the education agent or an employee or subcontractor of the education agent is engaging in false or misleading recruitment practices, the registered provider must immediately terminate its relationship with the education agent, or require the education agent to terminate its relationship with the employee or subcontractor who engaged in those practices.</a:t>
            </a:r>
            <a:endParaRPr lang="en-U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C9438220-32CF-C447-AA46-C06455289E0D}"/>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450876DF-8CDA-014C-A4B1-DD9493F1F7D0}"/>
              </a:ext>
            </a:extLst>
          </p:cNvPr>
          <p:cNvSpPr>
            <a:spLocks noGrp="1"/>
          </p:cNvSpPr>
          <p:nvPr>
            <p:ph type="sldNum" sz="quarter" idx="12"/>
          </p:nvPr>
        </p:nvSpPr>
        <p:spPr/>
        <p:txBody>
          <a:bodyPr/>
          <a:lstStyle/>
          <a:p>
            <a:fld id="{D57F1E4F-1CFF-5643-939E-217C01CDF565}" type="slidenum">
              <a:rPr lang="en-US" smtClean="0"/>
              <a:pPr/>
              <a:t>32</a:t>
            </a:fld>
            <a:endParaRPr lang="en-US" dirty="0"/>
          </a:p>
        </p:txBody>
      </p:sp>
    </p:spTree>
    <p:extLst>
      <p:ext uri="{BB962C8B-B14F-4D97-AF65-F5344CB8AC3E}">
        <p14:creationId xmlns:p14="http://schemas.microsoft.com/office/powerpoint/2010/main" val="11202869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2FD24-EEC8-D54C-A62B-0B4C09015289}"/>
              </a:ext>
            </a:extLst>
          </p:cNvPr>
          <p:cNvSpPr>
            <a:spLocks noGrp="1"/>
          </p:cNvSpPr>
          <p:nvPr>
            <p:ph type="title"/>
          </p:nvPr>
        </p:nvSpPr>
        <p:spPr/>
        <p:txBody>
          <a:bodyPr>
            <a:normAutofit fontScale="90000"/>
          </a:bodyPr>
          <a:lstStyle/>
          <a:p>
            <a:r>
              <a:rPr lang="en-AU" i="1" dirty="0"/>
              <a:t>Standard 5</a:t>
            </a:r>
            <a:br>
              <a:rPr lang="en-AU" b="1" dirty="0"/>
            </a:br>
            <a:r>
              <a:rPr lang="en-AU" dirty="0"/>
              <a:t>Younger overseas students</a:t>
            </a:r>
            <a:br>
              <a:rPr lang="en-AU" i="1" dirty="0"/>
            </a:br>
            <a:br>
              <a:rPr lang="en-AU" dirty="0"/>
            </a:br>
            <a:endParaRPr lang="en-US" dirty="0"/>
          </a:p>
        </p:txBody>
      </p:sp>
      <p:sp>
        <p:nvSpPr>
          <p:cNvPr id="3" name="Content Placeholder 2">
            <a:extLst>
              <a:ext uri="{FF2B5EF4-FFF2-40B4-BE49-F238E27FC236}">
                <a16:creationId xmlns:a16="http://schemas.microsoft.com/office/drawing/2014/main" id="{4D5BB786-CE53-F24A-A910-E0586D8DCD05}"/>
              </a:ext>
            </a:extLst>
          </p:cNvPr>
          <p:cNvSpPr>
            <a:spLocks noGrp="1"/>
          </p:cNvSpPr>
          <p:nvPr>
            <p:ph idx="1"/>
          </p:nvPr>
        </p:nvSpPr>
        <p:spPr/>
        <p:txBody>
          <a:bodyPr>
            <a:normAutofit fontScale="92500" lnSpcReduction="10000"/>
          </a:bodyPr>
          <a:lstStyle/>
          <a:p>
            <a:r>
              <a:rPr lang="en-AU" sz="2000" dirty="0">
                <a:latin typeface="Arial" panose="020B0604020202020204" pitchFamily="34" charset="0"/>
                <a:cs typeface="Arial" panose="020B0604020202020204" pitchFamily="34" charset="0"/>
              </a:rPr>
              <a:t>4.6  The registered provider must not accept students from an education agent if it knows or reasonably suspects the education agent to be: </a:t>
            </a:r>
          </a:p>
          <a:p>
            <a:pPr lvl="1"/>
            <a:r>
              <a:rPr lang="en-AU" sz="2000" dirty="0">
                <a:latin typeface="Arial" panose="020B0604020202020204" pitchFamily="34" charset="0"/>
                <a:cs typeface="Arial" panose="020B0604020202020204" pitchFamily="34" charset="0"/>
              </a:rPr>
              <a:t>4.6.1 providing migration advice, unless that education agent is authorised to do so under the Migration Act</a:t>
            </a:r>
          </a:p>
          <a:p>
            <a:pPr lvl="1"/>
            <a:r>
              <a:rPr lang="en-AU" sz="2000" dirty="0">
                <a:latin typeface="Arial" panose="020B0604020202020204" pitchFamily="34" charset="0"/>
                <a:cs typeface="Arial" panose="020B0604020202020204" pitchFamily="34" charset="0"/>
              </a:rPr>
              <a:t>4.6.2 engaged in, or to have previously engaged in, dishonest recruitment practices, including the deliberate attempt to recruit a student where this clearly conflicts with the obligations of registered providers under Standard 7 (Overseas student transfers)</a:t>
            </a:r>
          </a:p>
          <a:p>
            <a:pPr lvl="1"/>
            <a:r>
              <a:rPr lang="en-AU" sz="2000" dirty="0">
                <a:latin typeface="Arial" panose="020B0604020202020204" pitchFamily="34" charset="0"/>
                <a:cs typeface="Arial" panose="020B0604020202020204" pitchFamily="34" charset="0"/>
              </a:rPr>
              <a:t>4.6.3  facilitating the enrolment of a student who the education agent believes will not comply with the conditions of his or her visa </a:t>
            </a:r>
          </a:p>
          <a:p>
            <a:pPr lvl="1"/>
            <a:r>
              <a:rPr lang="en-AU" sz="2000" dirty="0">
                <a:latin typeface="Arial" panose="020B0604020202020204" pitchFamily="34" charset="0"/>
                <a:cs typeface="Arial" panose="020B0604020202020204" pitchFamily="34" charset="0"/>
              </a:rPr>
              <a:t>4.6.4  using PRISMS to create </a:t>
            </a:r>
            <a:r>
              <a:rPr lang="en-AU" sz="2000" dirty="0" err="1">
                <a:latin typeface="Arial" panose="020B0604020202020204" pitchFamily="34" charset="0"/>
                <a:cs typeface="Arial" panose="020B0604020202020204" pitchFamily="34" charset="0"/>
              </a:rPr>
              <a:t>CoEs</a:t>
            </a:r>
            <a:r>
              <a:rPr lang="en-AU" sz="2000" dirty="0">
                <a:latin typeface="Arial" panose="020B0604020202020204" pitchFamily="34" charset="0"/>
                <a:cs typeface="Arial" panose="020B0604020202020204" pitchFamily="34" charset="0"/>
              </a:rPr>
              <a:t> for other than bona fide students.</a:t>
            </a:r>
          </a:p>
          <a:p>
            <a:endParaRPr lang="en-US" dirty="0"/>
          </a:p>
        </p:txBody>
      </p:sp>
      <p:sp>
        <p:nvSpPr>
          <p:cNvPr id="4" name="Footer Placeholder 3">
            <a:extLst>
              <a:ext uri="{FF2B5EF4-FFF2-40B4-BE49-F238E27FC236}">
                <a16:creationId xmlns:a16="http://schemas.microsoft.com/office/drawing/2014/main" id="{8D637887-029A-9445-BB2C-3367BEDC6C25}"/>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55D76CE4-CF7A-B943-AD7E-63A3FA24F70D}"/>
              </a:ext>
            </a:extLst>
          </p:cNvPr>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2426866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182CA-B64E-8749-B12B-7BC63F17BF4E}"/>
              </a:ext>
            </a:extLst>
          </p:cNvPr>
          <p:cNvSpPr>
            <a:spLocks noGrp="1"/>
          </p:cNvSpPr>
          <p:nvPr>
            <p:ph type="title"/>
          </p:nvPr>
        </p:nvSpPr>
        <p:spPr/>
        <p:txBody>
          <a:bodyPr>
            <a:normAutofit/>
          </a:bodyPr>
          <a:lstStyle/>
          <a:p>
            <a:r>
              <a:rPr lang="en-AU" i="1" dirty="0"/>
              <a:t>Standard 5</a:t>
            </a:r>
            <a:br>
              <a:rPr lang="en-AU" b="1" dirty="0"/>
            </a:br>
            <a:r>
              <a:rPr lang="en-AU" dirty="0"/>
              <a:t>Younger overseas students</a:t>
            </a:r>
            <a:endParaRPr lang="en-US" dirty="0"/>
          </a:p>
        </p:txBody>
      </p:sp>
      <p:sp>
        <p:nvSpPr>
          <p:cNvPr id="3" name="Content Placeholder 2">
            <a:extLst>
              <a:ext uri="{FF2B5EF4-FFF2-40B4-BE49-F238E27FC236}">
                <a16:creationId xmlns:a16="http://schemas.microsoft.com/office/drawing/2014/main" id="{F1AF7837-4999-9347-A429-12C54B0844D1}"/>
              </a:ext>
            </a:extLst>
          </p:cNvPr>
          <p:cNvSpPr>
            <a:spLocks noGrp="1"/>
          </p:cNvSpPr>
          <p:nvPr>
            <p:ph idx="1"/>
          </p:nvPr>
        </p:nvSpPr>
        <p:spPr/>
        <p:txBody>
          <a:bodyPr/>
          <a:lstStyle/>
          <a:p>
            <a:r>
              <a:rPr lang="en-AU" sz="2000" dirty="0">
                <a:latin typeface="Arial" panose="020B0604020202020204" pitchFamily="34" charset="0"/>
                <a:cs typeface="Arial" panose="020B0604020202020204" pitchFamily="34" charset="0"/>
              </a:rPr>
              <a:t>5.1 Where the registered provider enrols a student who is under 18 years of age, it must meet the Commonwealth, state or territory legislation or other regulatory requirements relating to child welfare and protection appropriate to the jurisdiction(s) in which it operates. </a:t>
            </a:r>
          </a:p>
          <a:p>
            <a:r>
              <a:rPr lang="en-AU" sz="2000" dirty="0">
                <a:latin typeface="Arial" panose="020B0604020202020204" pitchFamily="34" charset="0"/>
                <a:cs typeface="Arial" panose="020B0604020202020204" pitchFamily="34" charset="0"/>
              </a:rPr>
              <a:t>5.2 Registered providers must ensure students under 18 years of age are given age-and culturally-appropriate information on:</a:t>
            </a:r>
          </a:p>
          <a:p>
            <a:pPr lvl="1"/>
            <a:r>
              <a:rPr lang="en-AU" sz="2000" dirty="0">
                <a:latin typeface="Arial" panose="020B0604020202020204" pitchFamily="34" charset="0"/>
                <a:cs typeface="Arial" panose="020B0604020202020204" pitchFamily="34" charset="0"/>
              </a:rPr>
              <a:t>5.2.1  who to contact in emergency situations, including contact numbers of a nominated staff member and/or service provider to the registered provider </a:t>
            </a:r>
          </a:p>
          <a:p>
            <a:pPr lvl="1"/>
            <a:r>
              <a:rPr lang="en-AU" sz="2000" dirty="0">
                <a:latin typeface="Arial" panose="020B0604020202020204" pitchFamily="34" charset="0"/>
                <a:cs typeface="Arial" panose="020B0604020202020204" pitchFamily="34" charset="0"/>
              </a:rPr>
              <a:t>5.2.2  seeking assistance and reporting any incident or allegation involving actual or alleged sexual, physical or other abuse.</a:t>
            </a:r>
          </a:p>
          <a:p>
            <a:endParaRPr lang="en-US" dirty="0"/>
          </a:p>
        </p:txBody>
      </p:sp>
      <p:sp>
        <p:nvSpPr>
          <p:cNvPr id="4" name="Footer Placeholder 3">
            <a:extLst>
              <a:ext uri="{FF2B5EF4-FFF2-40B4-BE49-F238E27FC236}">
                <a16:creationId xmlns:a16="http://schemas.microsoft.com/office/drawing/2014/main" id="{F7498A55-3F1B-6344-A242-BCAA640F47A8}"/>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7764ACF8-9C08-4545-9C1F-9DAA756203BA}"/>
              </a:ext>
            </a:extLst>
          </p:cNvPr>
          <p:cNvSpPr>
            <a:spLocks noGrp="1"/>
          </p:cNvSpPr>
          <p:nvPr>
            <p:ph type="sldNum" sz="quarter" idx="12"/>
          </p:nvPr>
        </p:nvSpPr>
        <p:spPr/>
        <p:txBody>
          <a:bodyPr/>
          <a:lstStyle/>
          <a:p>
            <a:fld id="{D57F1E4F-1CFF-5643-939E-217C01CDF565}" type="slidenum">
              <a:rPr lang="en-US" smtClean="0"/>
              <a:pPr/>
              <a:t>34</a:t>
            </a:fld>
            <a:endParaRPr lang="en-US" dirty="0"/>
          </a:p>
        </p:txBody>
      </p:sp>
    </p:spTree>
    <p:extLst>
      <p:ext uri="{BB962C8B-B14F-4D97-AF65-F5344CB8AC3E}">
        <p14:creationId xmlns:p14="http://schemas.microsoft.com/office/powerpoint/2010/main" val="1874401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A8220-6020-7645-BB30-EDA8A4562EF0}"/>
              </a:ext>
            </a:extLst>
          </p:cNvPr>
          <p:cNvSpPr>
            <a:spLocks noGrp="1"/>
          </p:cNvSpPr>
          <p:nvPr>
            <p:ph type="title"/>
          </p:nvPr>
        </p:nvSpPr>
        <p:spPr/>
        <p:txBody>
          <a:bodyPr>
            <a:normAutofit fontScale="90000"/>
          </a:bodyPr>
          <a:lstStyle/>
          <a:p>
            <a:r>
              <a:rPr lang="en-AU" i="1" dirty="0"/>
              <a:t>Standard 5</a:t>
            </a:r>
            <a:br>
              <a:rPr lang="en-AU" b="1" dirty="0"/>
            </a:br>
            <a:r>
              <a:rPr lang="en-AU" dirty="0"/>
              <a:t>Younger overseas students</a:t>
            </a:r>
            <a:br>
              <a:rPr lang="en-AU" i="1" dirty="0"/>
            </a:br>
            <a:br>
              <a:rPr lang="en-AU" dirty="0"/>
            </a:br>
            <a:endParaRPr lang="en-US" dirty="0"/>
          </a:p>
        </p:txBody>
      </p:sp>
      <p:sp>
        <p:nvSpPr>
          <p:cNvPr id="3" name="Content Placeholder 2">
            <a:extLst>
              <a:ext uri="{FF2B5EF4-FFF2-40B4-BE49-F238E27FC236}">
                <a16:creationId xmlns:a16="http://schemas.microsoft.com/office/drawing/2014/main" id="{46427819-C692-704A-8E75-EF894FD53BCD}"/>
              </a:ext>
            </a:extLst>
          </p:cNvPr>
          <p:cNvSpPr>
            <a:spLocks noGrp="1"/>
          </p:cNvSpPr>
          <p:nvPr>
            <p:ph idx="1"/>
          </p:nvPr>
        </p:nvSpPr>
        <p:spPr>
          <a:xfrm>
            <a:off x="677334" y="2160589"/>
            <a:ext cx="9136137" cy="3880773"/>
          </a:xfrm>
        </p:spPr>
        <p:txBody>
          <a:bodyPr>
            <a:normAutofit lnSpcReduction="10000"/>
          </a:bodyPr>
          <a:lstStyle/>
          <a:p>
            <a:r>
              <a:rPr lang="en-AU" sz="2000" dirty="0"/>
              <a:t>5.3  Where the registered provider takes on responsibility under the Migration Regulations for approving the accommodation, support and general welfare arrangements (but not including guardianship, which is a legal relationship not able to be created or entered into by a registered provider) for a student who is under 18 years of age, the registered provider must:</a:t>
            </a:r>
          </a:p>
          <a:p>
            <a:pPr lvl="1"/>
            <a:r>
              <a:rPr lang="en-AU" sz="2000" dirty="0"/>
              <a:t>5.3.1 nominate the dates for which the registered provider accepts responsibility for approving the student’s accommodation, support and general welfare arrangements and advise Immigration, which is responsible for administering the Migration Regulations</a:t>
            </a:r>
            <a:r>
              <a:rPr lang="en-AU" sz="2000" i="1" dirty="0"/>
              <a:t>, </a:t>
            </a:r>
            <a:r>
              <a:rPr lang="en-AU" sz="2000" dirty="0"/>
              <a:t>of the dates in the form required by that department</a:t>
            </a:r>
          </a:p>
          <a:p>
            <a:endParaRPr lang="en-US" dirty="0"/>
          </a:p>
        </p:txBody>
      </p:sp>
      <p:sp>
        <p:nvSpPr>
          <p:cNvPr id="4" name="Footer Placeholder 3">
            <a:extLst>
              <a:ext uri="{FF2B5EF4-FFF2-40B4-BE49-F238E27FC236}">
                <a16:creationId xmlns:a16="http://schemas.microsoft.com/office/drawing/2014/main" id="{E1E7EA73-B78C-064C-A854-B9D464A54C5F}"/>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45E81647-65C0-8846-9969-0E27386C732D}"/>
              </a:ext>
            </a:extLst>
          </p:cNvPr>
          <p:cNvSpPr>
            <a:spLocks noGrp="1"/>
          </p:cNvSpPr>
          <p:nvPr>
            <p:ph type="sldNum" sz="quarter" idx="12"/>
          </p:nvPr>
        </p:nvSpPr>
        <p:spPr/>
        <p:txBody>
          <a:bodyPr/>
          <a:lstStyle/>
          <a:p>
            <a:fld id="{D57F1E4F-1CFF-5643-939E-217C01CDF565}" type="slidenum">
              <a:rPr lang="en-US" smtClean="0"/>
              <a:pPr/>
              <a:t>35</a:t>
            </a:fld>
            <a:endParaRPr lang="en-US" dirty="0"/>
          </a:p>
        </p:txBody>
      </p:sp>
    </p:spTree>
    <p:extLst>
      <p:ext uri="{BB962C8B-B14F-4D97-AF65-F5344CB8AC3E}">
        <p14:creationId xmlns:p14="http://schemas.microsoft.com/office/powerpoint/2010/main" val="14320644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FED83-D7B2-AF4A-A7C3-1EA9C3E4DE13}"/>
              </a:ext>
            </a:extLst>
          </p:cNvPr>
          <p:cNvSpPr>
            <a:spLocks noGrp="1"/>
          </p:cNvSpPr>
          <p:nvPr>
            <p:ph type="title"/>
          </p:nvPr>
        </p:nvSpPr>
        <p:spPr/>
        <p:txBody>
          <a:bodyPr>
            <a:normAutofit/>
          </a:bodyPr>
          <a:lstStyle/>
          <a:p>
            <a:r>
              <a:rPr lang="en-AU" i="1" dirty="0"/>
              <a:t>Standard 5</a:t>
            </a:r>
            <a:br>
              <a:rPr lang="en-AU" b="1" dirty="0"/>
            </a:br>
            <a:r>
              <a:rPr lang="en-AU" dirty="0"/>
              <a:t>Younger overseas students (</a:t>
            </a:r>
            <a:r>
              <a:rPr lang="en-US" dirty="0"/>
              <a:t>5.3 CONT..)</a:t>
            </a:r>
          </a:p>
        </p:txBody>
      </p:sp>
      <p:sp>
        <p:nvSpPr>
          <p:cNvPr id="3" name="Content Placeholder 2">
            <a:extLst>
              <a:ext uri="{FF2B5EF4-FFF2-40B4-BE49-F238E27FC236}">
                <a16:creationId xmlns:a16="http://schemas.microsoft.com/office/drawing/2014/main" id="{F0FF454D-9EEA-404B-8F08-758FBBBD4DE9}"/>
              </a:ext>
            </a:extLst>
          </p:cNvPr>
          <p:cNvSpPr>
            <a:spLocks noGrp="1"/>
          </p:cNvSpPr>
          <p:nvPr>
            <p:ph idx="1"/>
          </p:nvPr>
        </p:nvSpPr>
        <p:spPr/>
        <p:txBody>
          <a:bodyPr>
            <a:normAutofit/>
          </a:bodyPr>
          <a:lstStyle/>
          <a:p>
            <a:r>
              <a:rPr lang="en-AU" sz="2400" dirty="0">
                <a:latin typeface="Arial" panose="020B0604020202020204" pitchFamily="34" charset="0"/>
                <a:cs typeface="Arial" panose="020B0604020202020204" pitchFamily="34" charset="0"/>
              </a:rPr>
              <a:t>5.3.2 ensure any adults involved in or providing accommodation and welfare arrangements to the student have all working with children clearances (or equivalent) appropriate to the jurisdiction(s) in which the registered provider operates</a:t>
            </a:r>
            <a:endParaRPr lang="en-U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C6727C01-2BE4-A54D-BD32-BC4BD41612CD}"/>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0C1EA3BE-FEBB-C146-A8BD-34C124FB969F}"/>
              </a:ext>
            </a:extLst>
          </p:cNvPr>
          <p:cNvSpPr>
            <a:spLocks noGrp="1"/>
          </p:cNvSpPr>
          <p:nvPr>
            <p:ph type="sldNum" sz="quarter" idx="12"/>
          </p:nvPr>
        </p:nvSpPr>
        <p:spPr/>
        <p:txBody>
          <a:bodyPr/>
          <a:lstStyle/>
          <a:p>
            <a:fld id="{D57F1E4F-1CFF-5643-939E-217C01CDF565}" type="slidenum">
              <a:rPr lang="en-US" smtClean="0"/>
              <a:pPr/>
              <a:t>36</a:t>
            </a:fld>
            <a:endParaRPr lang="en-US" dirty="0"/>
          </a:p>
        </p:txBody>
      </p:sp>
    </p:spTree>
    <p:extLst>
      <p:ext uri="{BB962C8B-B14F-4D97-AF65-F5344CB8AC3E}">
        <p14:creationId xmlns:p14="http://schemas.microsoft.com/office/powerpoint/2010/main" val="13550758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CD84C-FE36-C247-94F4-5B4AA25DC2EA}"/>
              </a:ext>
            </a:extLst>
          </p:cNvPr>
          <p:cNvSpPr>
            <a:spLocks noGrp="1"/>
          </p:cNvSpPr>
          <p:nvPr>
            <p:ph type="title"/>
          </p:nvPr>
        </p:nvSpPr>
        <p:spPr/>
        <p:txBody>
          <a:bodyPr/>
          <a:lstStyle/>
          <a:p>
            <a:r>
              <a:rPr lang="en-AU" i="1" dirty="0"/>
              <a:t>Standard 5</a:t>
            </a:r>
            <a:br>
              <a:rPr lang="en-AU" b="1" dirty="0"/>
            </a:br>
            <a:r>
              <a:rPr lang="en-AU" dirty="0"/>
              <a:t>Younger overseas students (</a:t>
            </a:r>
            <a:r>
              <a:rPr lang="en-US" dirty="0"/>
              <a:t>5.3 CONT..)</a:t>
            </a:r>
          </a:p>
        </p:txBody>
      </p:sp>
      <p:sp>
        <p:nvSpPr>
          <p:cNvPr id="3" name="Content Placeholder 2">
            <a:extLst>
              <a:ext uri="{FF2B5EF4-FFF2-40B4-BE49-F238E27FC236}">
                <a16:creationId xmlns:a16="http://schemas.microsoft.com/office/drawing/2014/main" id="{7EC0BBF9-33F6-2E47-94F2-1444B1ED96CB}"/>
              </a:ext>
            </a:extLst>
          </p:cNvPr>
          <p:cNvSpPr>
            <a:spLocks noGrp="1"/>
          </p:cNvSpPr>
          <p:nvPr>
            <p:ph idx="1"/>
          </p:nvPr>
        </p:nvSpPr>
        <p:spPr/>
        <p:txBody>
          <a:bodyPr/>
          <a:lstStyle/>
          <a:p>
            <a:r>
              <a:rPr lang="en-AU" sz="2400" dirty="0">
                <a:latin typeface="Arial" panose="020B0604020202020204" pitchFamily="34" charset="0"/>
                <a:cs typeface="Arial" panose="020B0604020202020204" pitchFamily="34" charset="0"/>
              </a:rPr>
              <a:t>5.3.3 have and implement documented processes for verifying that the student’s accommodation is appropriate to the student’s age and needs:</a:t>
            </a:r>
          </a:p>
          <a:p>
            <a:r>
              <a:rPr lang="en-AU" sz="2400" dirty="0">
                <a:latin typeface="Arial" panose="020B0604020202020204" pitchFamily="34" charset="0"/>
                <a:cs typeface="Arial" panose="020B0604020202020204" pitchFamily="34" charset="0"/>
              </a:rPr>
              <a:t>5.3.3.1 Prior to the accommodation being approved</a:t>
            </a:r>
          </a:p>
          <a:p>
            <a:r>
              <a:rPr lang="en-AU" sz="2400" dirty="0">
                <a:latin typeface="Arial" panose="020B0604020202020204" pitchFamily="34" charset="0"/>
                <a:cs typeface="Arial" panose="020B0604020202020204" pitchFamily="34" charset="0"/>
              </a:rPr>
              <a:t>5.3.3.2  At least every six months there after.</a:t>
            </a:r>
          </a:p>
          <a:p>
            <a:endParaRPr lang="en-US" dirty="0"/>
          </a:p>
        </p:txBody>
      </p:sp>
      <p:sp>
        <p:nvSpPr>
          <p:cNvPr id="4" name="Footer Placeholder 3">
            <a:extLst>
              <a:ext uri="{FF2B5EF4-FFF2-40B4-BE49-F238E27FC236}">
                <a16:creationId xmlns:a16="http://schemas.microsoft.com/office/drawing/2014/main" id="{BA43F945-1B15-4249-9FB5-890D7A7B56B7}"/>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832A300C-8BC6-2943-BAFB-A46A85106231}"/>
              </a:ext>
            </a:extLst>
          </p:cNvPr>
          <p:cNvSpPr>
            <a:spLocks noGrp="1"/>
          </p:cNvSpPr>
          <p:nvPr>
            <p:ph type="sldNum" sz="quarter" idx="12"/>
          </p:nvPr>
        </p:nvSpPr>
        <p:spPr/>
        <p:txBody>
          <a:bodyPr/>
          <a:lstStyle/>
          <a:p>
            <a:fld id="{D57F1E4F-1CFF-5643-939E-217C01CDF565}" type="slidenum">
              <a:rPr lang="en-US" smtClean="0"/>
              <a:pPr/>
              <a:t>37</a:t>
            </a:fld>
            <a:endParaRPr lang="en-US" dirty="0"/>
          </a:p>
        </p:txBody>
      </p:sp>
    </p:spTree>
    <p:extLst>
      <p:ext uri="{BB962C8B-B14F-4D97-AF65-F5344CB8AC3E}">
        <p14:creationId xmlns:p14="http://schemas.microsoft.com/office/powerpoint/2010/main" val="5336174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0E555-79C8-5348-B6D8-27B57643FB55}"/>
              </a:ext>
            </a:extLst>
          </p:cNvPr>
          <p:cNvSpPr>
            <a:spLocks noGrp="1"/>
          </p:cNvSpPr>
          <p:nvPr>
            <p:ph type="title"/>
          </p:nvPr>
        </p:nvSpPr>
        <p:spPr/>
        <p:txBody>
          <a:bodyPr>
            <a:normAutofit fontScale="90000"/>
          </a:bodyPr>
          <a:lstStyle/>
          <a:p>
            <a:r>
              <a:rPr lang="en-AU" i="1" dirty="0"/>
              <a:t>Standard 5</a:t>
            </a:r>
            <a:br>
              <a:rPr lang="en-AU" b="1" dirty="0"/>
            </a:br>
            <a:r>
              <a:rPr lang="en-AU" dirty="0"/>
              <a:t>Younger overseas students (</a:t>
            </a:r>
            <a:r>
              <a:rPr lang="en-US" dirty="0"/>
              <a:t>5.3 CONT..)</a:t>
            </a:r>
            <a:br>
              <a:rPr lang="en-AU" i="1" dirty="0"/>
            </a:br>
            <a:br>
              <a:rPr lang="en-AU" dirty="0"/>
            </a:br>
            <a:endParaRPr lang="en-US" dirty="0"/>
          </a:p>
        </p:txBody>
      </p:sp>
      <p:sp>
        <p:nvSpPr>
          <p:cNvPr id="3" name="Content Placeholder 2">
            <a:extLst>
              <a:ext uri="{FF2B5EF4-FFF2-40B4-BE49-F238E27FC236}">
                <a16:creationId xmlns:a16="http://schemas.microsoft.com/office/drawing/2014/main" id="{C13C9EA4-B3D7-C94B-B1BD-91C4B6ACB6C5}"/>
              </a:ext>
            </a:extLst>
          </p:cNvPr>
          <p:cNvSpPr>
            <a:spLocks noGrp="1"/>
          </p:cNvSpPr>
          <p:nvPr>
            <p:ph idx="1"/>
          </p:nvPr>
        </p:nvSpPr>
        <p:spPr/>
        <p:txBody>
          <a:bodyPr>
            <a:normAutofit/>
          </a:bodyPr>
          <a:lstStyle/>
          <a:p>
            <a:r>
              <a:rPr lang="en-AU" sz="2000" dirty="0">
                <a:latin typeface="Arial" panose="020B0604020202020204" pitchFamily="34" charset="0"/>
                <a:cs typeface="Arial" panose="020B0604020202020204" pitchFamily="34" charset="0"/>
              </a:rPr>
              <a:t>5.3.4 Include as part of their policy and processes for critical incidents under Standard 6 (Overseas student support services), a process for managing emergency situations and when welfare arrangements are disrupted for students under 18 years of age</a:t>
            </a:r>
          </a:p>
          <a:p>
            <a:r>
              <a:rPr lang="en-AU" sz="2000" dirty="0">
                <a:latin typeface="Arial" panose="020B0604020202020204" pitchFamily="34" charset="0"/>
                <a:cs typeface="Arial" panose="020B0604020202020204" pitchFamily="34" charset="0"/>
              </a:rPr>
              <a:t>5.3.5 Maintain up-to-date records of the student's contact details as outlined in Standard 3.5, including the contact details of the student’s parent(s), legal guardian or any adult responsible for the student’s welfare</a:t>
            </a:r>
            <a:endParaRPr lang="en-US" sz="20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6D0A4C95-7DD3-CE44-9FE4-0A902DA72B7C}"/>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83E7C9E6-6166-A24F-9226-6D75998E0F75}"/>
              </a:ext>
            </a:extLst>
          </p:cNvPr>
          <p:cNvSpPr>
            <a:spLocks noGrp="1"/>
          </p:cNvSpPr>
          <p:nvPr>
            <p:ph type="sldNum" sz="quarter" idx="12"/>
          </p:nvPr>
        </p:nvSpPr>
        <p:spPr/>
        <p:txBody>
          <a:bodyPr/>
          <a:lstStyle/>
          <a:p>
            <a:fld id="{D57F1E4F-1CFF-5643-939E-217C01CDF565}" type="slidenum">
              <a:rPr lang="en-US" smtClean="0"/>
              <a:pPr/>
              <a:t>38</a:t>
            </a:fld>
            <a:endParaRPr lang="en-US" dirty="0"/>
          </a:p>
        </p:txBody>
      </p:sp>
    </p:spTree>
    <p:extLst>
      <p:ext uri="{BB962C8B-B14F-4D97-AF65-F5344CB8AC3E}">
        <p14:creationId xmlns:p14="http://schemas.microsoft.com/office/powerpoint/2010/main" val="25272406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6EB7A-7C7E-7D47-BE03-99FC25E46AC4}"/>
              </a:ext>
            </a:extLst>
          </p:cNvPr>
          <p:cNvSpPr>
            <a:spLocks noGrp="1"/>
          </p:cNvSpPr>
          <p:nvPr>
            <p:ph type="title"/>
          </p:nvPr>
        </p:nvSpPr>
        <p:spPr/>
        <p:txBody>
          <a:bodyPr>
            <a:normAutofit fontScale="90000"/>
          </a:bodyPr>
          <a:lstStyle/>
          <a:p>
            <a:r>
              <a:rPr lang="en-AU" i="1" dirty="0"/>
              <a:t>Standard 5</a:t>
            </a:r>
            <a:br>
              <a:rPr lang="en-AU" b="1" dirty="0"/>
            </a:br>
            <a:r>
              <a:rPr lang="en-AU" dirty="0"/>
              <a:t>Younger overseas students (</a:t>
            </a:r>
            <a:r>
              <a:rPr lang="en-US" dirty="0"/>
              <a:t>5.3 CONT..)</a:t>
            </a:r>
            <a:br>
              <a:rPr lang="en-AU" i="1" dirty="0"/>
            </a:br>
            <a:br>
              <a:rPr lang="en-AU" dirty="0"/>
            </a:br>
            <a:endParaRPr lang="en-US" dirty="0"/>
          </a:p>
        </p:txBody>
      </p:sp>
      <p:sp>
        <p:nvSpPr>
          <p:cNvPr id="3" name="Content Placeholder 2">
            <a:extLst>
              <a:ext uri="{FF2B5EF4-FFF2-40B4-BE49-F238E27FC236}">
                <a16:creationId xmlns:a16="http://schemas.microsoft.com/office/drawing/2014/main" id="{698E3B20-9B54-3D40-8A5E-7ED25A47C46A}"/>
              </a:ext>
            </a:extLst>
          </p:cNvPr>
          <p:cNvSpPr>
            <a:spLocks noGrp="1"/>
          </p:cNvSpPr>
          <p:nvPr>
            <p:ph idx="1"/>
          </p:nvPr>
        </p:nvSpPr>
        <p:spPr/>
        <p:txBody>
          <a:bodyPr>
            <a:normAutofit/>
          </a:bodyPr>
          <a:lstStyle/>
          <a:p>
            <a:r>
              <a:rPr lang="en-AU" sz="2000" dirty="0">
                <a:latin typeface="Arial" panose="020B0604020202020204" pitchFamily="34" charset="0"/>
                <a:cs typeface="Arial" panose="020B0604020202020204" pitchFamily="34" charset="0"/>
              </a:rPr>
              <a:t>5.3.6 Advise Immigration in the form required by that department:</a:t>
            </a:r>
          </a:p>
          <a:p>
            <a:pPr lvl="1"/>
            <a:r>
              <a:rPr lang="en-AU" sz="2000" dirty="0">
                <a:latin typeface="Arial" panose="020B0604020202020204" pitchFamily="34" charset="0"/>
                <a:cs typeface="Arial" panose="020B0604020202020204" pitchFamily="34" charset="0"/>
              </a:rPr>
              <a:t>5.3.6.1  As soon as practicable if the student will be cared for by a parent or nominated relative approved by Immigration and a Confirmation of Appropriate Accommodation and Welfare (CAAW) is no longer required</a:t>
            </a:r>
          </a:p>
          <a:p>
            <a:pPr lvl="1"/>
            <a:r>
              <a:rPr lang="en-AU" sz="2000" dirty="0">
                <a:latin typeface="Arial" panose="020B0604020202020204" pitchFamily="34" charset="0"/>
                <a:cs typeface="Arial" panose="020B0604020202020204" pitchFamily="34" charset="0"/>
              </a:rPr>
              <a:t>5.3.6.2 Within 24 hours if the registered provider is no longer able to approve the student’s welfare arrangements</a:t>
            </a:r>
          </a:p>
          <a:p>
            <a:r>
              <a:rPr lang="en-AU" sz="2000" dirty="0">
                <a:latin typeface="Arial" panose="020B0604020202020204" pitchFamily="34" charset="0"/>
                <a:cs typeface="Arial" panose="020B0604020202020204" pitchFamily="34" charset="0"/>
              </a:rPr>
              <a:t>5.3.7 Have documented policies and processes for selecting, screening and monitoring any third parties engaged by the registered provider to organise and assess welfare and accommodation arrangements.</a:t>
            </a:r>
          </a:p>
        </p:txBody>
      </p:sp>
      <p:sp>
        <p:nvSpPr>
          <p:cNvPr id="4" name="Footer Placeholder 3">
            <a:extLst>
              <a:ext uri="{FF2B5EF4-FFF2-40B4-BE49-F238E27FC236}">
                <a16:creationId xmlns:a16="http://schemas.microsoft.com/office/drawing/2014/main" id="{B27310E7-FC6F-D84B-A925-C10A02A079E4}"/>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05067DD0-81FA-A849-A45C-B0894476DB2B}"/>
              </a:ext>
            </a:extLst>
          </p:cNvPr>
          <p:cNvSpPr>
            <a:spLocks noGrp="1"/>
          </p:cNvSpPr>
          <p:nvPr>
            <p:ph type="sldNum" sz="quarter" idx="12"/>
          </p:nvPr>
        </p:nvSpPr>
        <p:spPr/>
        <p:txBody>
          <a:bodyPr/>
          <a:lstStyle/>
          <a:p>
            <a:fld id="{D57F1E4F-1CFF-5643-939E-217C01CDF565}" type="slidenum">
              <a:rPr lang="en-US" smtClean="0"/>
              <a:pPr/>
              <a:t>39</a:t>
            </a:fld>
            <a:endParaRPr lang="en-US" dirty="0"/>
          </a:p>
        </p:txBody>
      </p:sp>
    </p:spTree>
    <p:extLst>
      <p:ext uri="{BB962C8B-B14F-4D97-AF65-F5344CB8AC3E}">
        <p14:creationId xmlns:p14="http://schemas.microsoft.com/office/powerpoint/2010/main" val="1805537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C7408-3511-8A48-963D-5B770DDE18D9}"/>
              </a:ext>
            </a:extLst>
          </p:cNvPr>
          <p:cNvSpPr>
            <a:spLocks noGrp="1"/>
          </p:cNvSpPr>
          <p:nvPr>
            <p:ph type="title"/>
          </p:nvPr>
        </p:nvSpPr>
        <p:spPr>
          <a:xfrm>
            <a:off x="677334" y="865414"/>
            <a:ext cx="8596668" cy="1064986"/>
          </a:xfrm>
        </p:spPr>
        <p:txBody>
          <a:bodyPr>
            <a:normAutofit/>
          </a:bodyPr>
          <a:lstStyle/>
          <a:p>
            <a:r>
              <a:rPr lang="en-AU" sz="2700" dirty="0">
                <a:latin typeface="Arial" panose="020B0604020202020204" pitchFamily="34" charset="0"/>
                <a:cs typeface="Arial" panose="020B0604020202020204" pitchFamily="34" charset="0"/>
              </a:rPr>
              <a:t>The National Code, its purpose and objectives </a:t>
            </a:r>
            <a:br>
              <a:rPr lang="en-AU" dirty="0"/>
            </a:br>
            <a:endParaRPr lang="en-US" dirty="0"/>
          </a:p>
        </p:txBody>
      </p:sp>
      <p:sp>
        <p:nvSpPr>
          <p:cNvPr id="3" name="Content Placeholder 2">
            <a:extLst>
              <a:ext uri="{FF2B5EF4-FFF2-40B4-BE49-F238E27FC236}">
                <a16:creationId xmlns:a16="http://schemas.microsoft.com/office/drawing/2014/main" id="{A84BA4BB-D840-7642-82BF-589C2FFF629D}"/>
              </a:ext>
            </a:extLst>
          </p:cNvPr>
          <p:cNvSpPr>
            <a:spLocks noGrp="1"/>
          </p:cNvSpPr>
          <p:nvPr>
            <p:ph idx="1"/>
          </p:nvPr>
        </p:nvSpPr>
        <p:spPr/>
        <p:txBody>
          <a:bodyPr>
            <a:normAutofit/>
          </a:bodyPr>
          <a:lstStyle/>
          <a:p>
            <a:pPr marL="0" indent="0">
              <a:buNone/>
            </a:pPr>
            <a:r>
              <a:rPr lang="en-AU" sz="2600" dirty="0">
                <a:latin typeface="Arial" panose="020B0604020202020204" pitchFamily="34" charset="0"/>
                <a:cs typeface="Arial" panose="020B0604020202020204" pitchFamily="34" charset="0"/>
              </a:rPr>
              <a:t>To set nationally consistent standards and procedures for registered providers and for persons who deliver education services on behalf of registered providers. </a:t>
            </a:r>
          </a:p>
          <a:p>
            <a:pPr marL="0" indent="0">
              <a:buNone/>
            </a:pPr>
            <a:endParaRPr lang="en-AU" sz="2600" dirty="0">
              <a:latin typeface="Arial" panose="020B0604020202020204" pitchFamily="34" charset="0"/>
              <a:cs typeface="Arial" panose="020B0604020202020204" pitchFamily="34" charset="0"/>
            </a:endParaRPr>
          </a:p>
          <a:p>
            <a:pPr marL="0" indent="0">
              <a:buNone/>
            </a:pPr>
            <a:r>
              <a:rPr lang="en-AU" sz="2600" dirty="0">
                <a:latin typeface="Arial" panose="020B0604020202020204" pitchFamily="34" charset="0"/>
                <a:cs typeface="Arial" panose="020B0604020202020204" pitchFamily="34" charset="0"/>
              </a:rPr>
              <a:t>Supports the effective administration of the ESOS legislative framework </a:t>
            </a:r>
          </a:p>
          <a:p>
            <a:pPr marL="0" indent="0">
              <a:buNone/>
            </a:pPr>
            <a:endParaRPr lang="en-AU" sz="4000" dirty="0"/>
          </a:p>
          <a:p>
            <a:endParaRPr lang="en-US" dirty="0"/>
          </a:p>
        </p:txBody>
      </p:sp>
      <p:sp>
        <p:nvSpPr>
          <p:cNvPr id="4" name="Footer Placeholder 3">
            <a:extLst>
              <a:ext uri="{FF2B5EF4-FFF2-40B4-BE49-F238E27FC236}">
                <a16:creationId xmlns:a16="http://schemas.microsoft.com/office/drawing/2014/main" id="{CAB93DCF-BD7B-EB41-B264-CD33D18BA6E3}"/>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A2728483-3415-3446-BDD7-D392F05902F3}"/>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2974620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80064-9193-E148-A33C-D9A0ADBCA3F2}"/>
              </a:ext>
            </a:extLst>
          </p:cNvPr>
          <p:cNvSpPr>
            <a:spLocks noGrp="1"/>
          </p:cNvSpPr>
          <p:nvPr>
            <p:ph type="title"/>
          </p:nvPr>
        </p:nvSpPr>
        <p:spPr/>
        <p:txBody>
          <a:bodyPr>
            <a:normAutofit fontScale="90000"/>
          </a:bodyPr>
          <a:lstStyle/>
          <a:p>
            <a:r>
              <a:rPr lang="en-AU" i="1" dirty="0"/>
              <a:t>Standard 5</a:t>
            </a:r>
            <a:br>
              <a:rPr lang="en-AU" b="1" dirty="0"/>
            </a:br>
            <a:r>
              <a:rPr lang="en-AU" dirty="0"/>
              <a:t>Younger overseas students</a:t>
            </a:r>
            <a:br>
              <a:rPr lang="en-AU" i="1" dirty="0"/>
            </a:br>
            <a:br>
              <a:rPr lang="en-AU" dirty="0"/>
            </a:br>
            <a:endParaRPr lang="en-US" dirty="0"/>
          </a:p>
        </p:txBody>
      </p:sp>
      <p:sp>
        <p:nvSpPr>
          <p:cNvPr id="3" name="Content Placeholder 2">
            <a:extLst>
              <a:ext uri="{FF2B5EF4-FFF2-40B4-BE49-F238E27FC236}">
                <a16:creationId xmlns:a16="http://schemas.microsoft.com/office/drawing/2014/main" id="{364E1BE3-3835-2148-9C7D-168459A40E3A}"/>
              </a:ext>
            </a:extLst>
          </p:cNvPr>
          <p:cNvSpPr>
            <a:spLocks noGrp="1"/>
          </p:cNvSpPr>
          <p:nvPr>
            <p:ph idx="1"/>
          </p:nvPr>
        </p:nvSpPr>
        <p:spPr/>
        <p:txBody>
          <a:bodyPr/>
          <a:lstStyle/>
          <a:p>
            <a:r>
              <a:rPr lang="en-AU" sz="2000" dirty="0">
                <a:latin typeface="Arial" panose="020B0604020202020204" pitchFamily="34" charset="0"/>
                <a:cs typeface="Arial" panose="020B0604020202020204" pitchFamily="34" charset="0"/>
              </a:rPr>
              <a:t>5.4  If the registered provider is no longer able to approve the welfare arrangements of a student, the registered provider must make all reasonable efforts to ensure that the student’s parents or legal guardians are notified immediately.</a:t>
            </a:r>
          </a:p>
          <a:p>
            <a:r>
              <a:rPr lang="en-AU" sz="2000" dirty="0">
                <a:latin typeface="Arial" panose="020B0604020202020204" pitchFamily="34" charset="0"/>
                <a:cs typeface="Arial" panose="020B0604020202020204" pitchFamily="34" charset="0"/>
              </a:rPr>
              <a:t>5.5 If the registered provider is unable to contact a student and has concerns for the student’s welfare, the registered provider must make all reasonable efforts to locate the student, including notifying the police and any other relevant Commonwealth, state or territory agencies as soon as practicable.</a:t>
            </a:r>
          </a:p>
          <a:p>
            <a:pPr marL="0" indent="0">
              <a:buNone/>
            </a:pPr>
            <a:endParaRPr lang="en-US" dirty="0"/>
          </a:p>
        </p:txBody>
      </p:sp>
      <p:sp>
        <p:nvSpPr>
          <p:cNvPr id="4" name="Footer Placeholder 3">
            <a:extLst>
              <a:ext uri="{FF2B5EF4-FFF2-40B4-BE49-F238E27FC236}">
                <a16:creationId xmlns:a16="http://schemas.microsoft.com/office/drawing/2014/main" id="{02C2D12B-D980-5B4A-BCD7-F7B59CA3EA84}"/>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BA912918-3F4E-D247-9A7F-E3F8DEA9FB60}"/>
              </a:ext>
            </a:extLst>
          </p:cNvPr>
          <p:cNvSpPr>
            <a:spLocks noGrp="1"/>
          </p:cNvSpPr>
          <p:nvPr>
            <p:ph type="sldNum" sz="quarter" idx="12"/>
          </p:nvPr>
        </p:nvSpPr>
        <p:spPr/>
        <p:txBody>
          <a:bodyPr/>
          <a:lstStyle/>
          <a:p>
            <a:fld id="{D57F1E4F-1CFF-5643-939E-217C01CDF565}" type="slidenum">
              <a:rPr lang="en-US" smtClean="0"/>
              <a:pPr/>
              <a:t>40</a:t>
            </a:fld>
            <a:endParaRPr lang="en-US" dirty="0"/>
          </a:p>
        </p:txBody>
      </p:sp>
    </p:spTree>
    <p:extLst>
      <p:ext uri="{BB962C8B-B14F-4D97-AF65-F5344CB8AC3E}">
        <p14:creationId xmlns:p14="http://schemas.microsoft.com/office/powerpoint/2010/main" val="22026452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49C69-AEC9-E94D-80D1-44E4A2477E4E}"/>
              </a:ext>
            </a:extLst>
          </p:cNvPr>
          <p:cNvSpPr>
            <a:spLocks noGrp="1"/>
          </p:cNvSpPr>
          <p:nvPr>
            <p:ph type="title"/>
          </p:nvPr>
        </p:nvSpPr>
        <p:spPr>
          <a:xfrm>
            <a:off x="677334" y="261257"/>
            <a:ext cx="8596668" cy="1120775"/>
          </a:xfrm>
        </p:spPr>
        <p:txBody>
          <a:bodyPr>
            <a:normAutofit fontScale="90000"/>
          </a:bodyPr>
          <a:lstStyle/>
          <a:p>
            <a:r>
              <a:rPr lang="en-AU" i="1" dirty="0"/>
              <a:t>Standard 5</a:t>
            </a:r>
            <a:br>
              <a:rPr lang="en-AU" b="1" dirty="0"/>
            </a:br>
            <a:r>
              <a:rPr lang="en-AU" dirty="0"/>
              <a:t>Younger overseas students</a:t>
            </a:r>
            <a:br>
              <a:rPr lang="en-AU" i="1" dirty="0"/>
            </a:br>
            <a:br>
              <a:rPr lang="en-AU" dirty="0"/>
            </a:br>
            <a:endParaRPr lang="en-US" dirty="0"/>
          </a:p>
        </p:txBody>
      </p:sp>
      <p:sp>
        <p:nvSpPr>
          <p:cNvPr id="3" name="Content Placeholder 2">
            <a:extLst>
              <a:ext uri="{FF2B5EF4-FFF2-40B4-BE49-F238E27FC236}">
                <a16:creationId xmlns:a16="http://schemas.microsoft.com/office/drawing/2014/main" id="{8738559D-4007-4E44-AF27-62DB8E0DDFFD}"/>
              </a:ext>
            </a:extLst>
          </p:cNvPr>
          <p:cNvSpPr>
            <a:spLocks noGrp="1"/>
          </p:cNvSpPr>
          <p:nvPr>
            <p:ph idx="1"/>
          </p:nvPr>
        </p:nvSpPr>
        <p:spPr>
          <a:xfrm>
            <a:off x="677334" y="1382033"/>
            <a:ext cx="8596668" cy="4659330"/>
          </a:xfrm>
        </p:spPr>
        <p:txBody>
          <a:bodyPr>
            <a:noAutofit/>
          </a:bodyPr>
          <a:lstStyle/>
          <a:p>
            <a:r>
              <a:rPr lang="en-AU" sz="2000" dirty="0">
                <a:latin typeface="Arial" panose="020B0604020202020204" pitchFamily="34" charset="0"/>
                <a:cs typeface="Arial" panose="020B0604020202020204" pitchFamily="34" charset="0"/>
              </a:rPr>
              <a:t>5.6 Where Standard5.3 applies and the registered provider suspends or cancels the enrolment of the overseas student, the registered provider must continue to approve the welfare arrangements for that student until any of the following applies:</a:t>
            </a:r>
          </a:p>
          <a:p>
            <a:pPr lvl="1"/>
            <a:r>
              <a:rPr lang="en-AU" sz="2000" dirty="0">
                <a:latin typeface="Arial" panose="020B0604020202020204" pitchFamily="34" charset="0"/>
                <a:cs typeface="Arial" panose="020B0604020202020204" pitchFamily="34" charset="0"/>
              </a:rPr>
              <a:t>5.6.1  The student has alternative welfare arrangements approved by another registered provider </a:t>
            </a:r>
          </a:p>
          <a:p>
            <a:pPr lvl="1"/>
            <a:r>
              <a:rPr lang="en-AU" sz="2000" dirty="0">
                <a:latin typeface="Arial" panose="020B0604020202020204" pitchFamily="34" charset="0"/>
                <a:cs typeface="Arial" panose="020B0604020202020204" pitchFamily="34" charset="0"/>
              </a:rPr>
              <a:t>5.6.2  Care of the student by a parent or nominated relative is approved by immigration</a:t>
            </a:r>
          </a:p>
          <a:p>
            <a:pPr lvl="1"/>
            <a:r>
              <a:rPr lang="en-AU" sz="2000" dirty="0">
                <a:latin typeface="Arial" panose="020B0604020202020204" pitchFamily="34" charset="0"/>
                <a:cs typeface="Arial" panose="020B0604020202020204" pitchFamily="34" charset="0"/>
              </a:rPr>
              <a:t>5.6.3  The student leaves Australia</a:t>
            </a:r>
          </a:p>
          <a:p>
            <a:pPr lvl="1"/>
            <a:r>
              <a:rPr lang="en-AU" sz="2000" dirty="0">
                <a:latin typeface="Arial" panose="020B0604020202020204" pitchFamily="34" charset="0"/>
                <a:cs typeface="Arial" panose="020B0604020202020204" pitchFamily="34" charset="0"/>
              </a:rPr>
              <a:t>5.6.4  The registered provider has notified immigration under standard 5.3.6 that it is no longer able to approve the student’s welfare arrangements or under standard 5.5 that it has taken the required action after not being able to contact the student.</a:t>
            </a:r>
          </a:p>
          <a:p>
            <a:endParaRPr lang="en-US" sz="20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1A8DB8E-D97A-9A47-A25A-476E932808B0}"/>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307B893F-3AA4-C94A-8791-17AD811C529C}"/>
              </a:ext>
            </a:extLst>
          </p:cNvPr>
          <p:cNvSpPr>
            <a:spLocks noGrp="1"/>
          </p:cNvSpPr>
          <p:nvPr>
            <p:ph type="sldNum" sz="quarter" idx="12"/>
          </p:nvPr>
        </p:nvSpPr>
        <p:spPr/>
        <p:txBody>
          <a:bodyPr/>
          <a:lstStyle/>
          <a:p>
            <a:fld id="{D57F1E4F-1CFF-5643-939E-217C01CDF565}" type="slidenum">
              <a:rPr lang="en-US" smtClean="0"/>
              <a:pPr/>
              <a:t>41</a:t>
            </a:fld>
            <a:endParaRPr lang="en-US" dirty="0"/>
          </a:p>
        </p:txBody>
      </p:sp>
    </p:spTree>
    <p:extLst>
      <p:ext uri="{BB962C8B-B14F-4D97-AF65-F5344CB8AC3E}">
        <p14:creationId xmlns:p14="http://schemas.microsoft.com/office/powerpoint/2010/main" val="20340842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085D6-D5FC-6641-855A-FC8310365F07}"/>
              </a:ext>
            </a:extLst>
          </p:cNvPr>
          <p:cNvSpPr>
            <a:spLocks noGrp="1"/>
          </p:cNvSpPr>
          <p:nvPr>
            <p:ph type="title"/>
          </p:nvPr>
        </p:nvSpPr>
        <p:spPr/>
        <p:txBody>
          <a:bodyPr>
            <a:normAutofit fontScale="90000"/>
          </a:bodyPr>
          <a:lstStyle/>
          <a:p>
            <a:r>
              <a:rPr lang="en-AU" i="1" dirty="0"/>
              <a:t>Standard 5</a:t>
            </a:r>
            <a:br>
              <a:rPr lang="en-AU" b="1" dirty="0"/>
            </a:br>
            <a:r>
              <a:rPr lang="en-AU" dirty="0"/>
              <a:t>Younger overseas students</a:t>
            </a:r>
            <a:br>
              <a:rPr lang="en-AU" i="1" dirty="0"/>
            </a:br>
            <a:br>
              <a:rPr lang="en-AU" dirty="0"/>
            </a:br>
            <a:endParaRPr lang="en-US" dirty="0"/>
          </a:p>
        </p:txBody>
      </p:sp>
      <p:sp>
        <p:nvSpPr>
          <p:cNvPr id="3" name="Content Placeholder 2">
            <a:extLst>
              <a:ext uri="{FF2B5EF4-FFF2-40B4-BE49-F238E27FC236}">
                <a16:creationId xmlns:a16="http://schemas.microsoft.com/office/drawing/2014/main" id="{ECBC0C30-80DA-6E41-B7DF-89847BBB5AE1}"/>
              </a:ext>
            </a:extLst>
          </p:cNvPr>
          <p:cNvSpPr>
            <a:spLocks noGrp="1"/>
          </p:cNvSpPr>
          <p:nvPr>
            <p:ph idx="1"/>
          </p:nvPr>
        </p:nvSpPr>
        <p:spPr/>
        <p:txBody>
          <a:bodyPr>
            <a:normAutofit/>
          </a:bodyPr>
          <a:lstStyle/>
          <a:p>
            <a:r>
              <a:rPr lang="en-AU" sz="2000" dirty="0">
                <a:latin typeface="Arial" panose="020B0604020202020204" pitchFamily="34" charset="0"/>
                <a:cs typeface="Arial" panose="020B0604020202020204" pitchFamily="34" charset="0"/>
              </a:rPr>
              <a:t>5.7 If the registered provider enrols a student under 18 years of age who has welfare arrangements approved by another registered provider, the receiving registered provider must:</a:t>
            </a:r>
          </a:p>
          <a:p>
            <a:pPr lvl="1"/>
            <a:r>
              <a:rPr lang="en-AU" sz="2000" dirty="0">
                <a:latin typeface="Arial" panose="020B0604020202020204" pitchFamily="34" charset="0"/>
                <a:cs typeface="Arial" panose="020B0604020202020204" pitchFamily="34" charset="0"/>
              </a:rPr>
              <a:t>5.7.1  negotiate the transfer date for welfare arrangements with the releasing registered provider to ensure there is no gap</a:t>
            </a:r>
          </a:p>
          <a:p>
            <a:pPr lvl="1"/>
            <a:r>
              <a:rPr lang="en-AU" sz="2000" dirty="0">
                <a:latin typeface="Arial" panose="020B0604020202020204" pitchFamily="34" charset="0"/>
                <a:cs typeface="Arial" panose="020B0604020202020204" pitchFamily="34" charset="0"/>
              </a:rPr>
              <a:t>5.7.2 inform the student of their visa obligation to maintain their current welfare arrangements until the transfer date, or have alternate welfare arrangements approved or return to their home country until the new approved welfare arrangements take effect.</a:t>
            </a:r>
          </a:p>
        </p:txBody>
      </p:sp>
      <p:sp>
        <p:nvSpPr>
          <p:cNvPr id="4" name="Footer Placeholder 3">
            <a:extLst>
              <a:ext uri="{FF2B5EF4-FFF2-40B4-BE49-F238E27FC236}">
                <a16:creationId xmlns:a16="http://schemas.microsoft.com/office/drawing/2014/main" id="{2527FF12-EC4C-2640-8900-BD7C45315E92}"/>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44F17BDC-0777-FA4B-A413-6DB0D439EFCA}"/>
              </a:ext>
            </a:extLst>
          </p:cNvPr>
          <p:cNvSpPr>
            <a:spLocks noGrp="1"/>
          </p:cNvSpPr>
          <p:nvPr>
            <p:ph type="sldNum" sz="quarter" idx="12"/>
          </p:nvPr>
        </p:nvSpPr>
        <p:spPr/>
        <p:txBody>
          <a:bodyPr/>
          <a:lstStyle/>
          <a:p>
            <a:fld id="{D57F1E4F-1CFF-5643-939E-217C01CDF565}" type="slidenum">
              <a:rPr lang="en-US" smtClean="0"/>
              <a:pPr/>
              <a:t>42</a:t>
            </a:fld>
            <a:endParaRPr lang="en-US" dirty="0"/>
          </a:p>
        </p:txBody>
      </p:sp>
    </p:spTree>
    <p:extLst>
      <p:ext uri="{BB962C8B-B14F-4D97-AF65-F5344CB8AC3E}">
        <p14:creationId xmlns:p14="http://schemas.microsoft.com/office/powerpoint/2010/main" val="16893840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2F17C-18F1-974F-97F5-C95F0724E0FF}"/>
              </a:ext>
            </a:extLst>
          </p:cNvPr>
          <p:cNvSpPr>
            <a:spLocks noGrp="1"/>
          </p:cNvSpPr>
          <p:nvPr>
            <p:ph type="title"/>
          </p:nvPr>
        </p:nvSpPr>
        <p:spPr/>
        <p:txBody>
          <a:bodyPr>
            <a:normAutofit fontScale="90000"/>
          </a:bodyPr>
          <a:lstStyle/>
          <a:p>
            <a:r>
              <a:rPr lang="en-AU" i="1" dirty="0"/>
              <a:t>Standard 6</a:t>
            </a:r>
            <a:br>
              <a:rPr lang="en-AU" b="1" dirty="0"/>
            </a:br>
            <a:r>
              <a:rPr lang="en-AU" dirty="0"/>
              <a:t>Overseas student support services</a:t>
            </a:r>
            <a:br>
              <a:rPr lang="en-AU" i="1" dirty="0"/>
            </a:br>
            <a:br>
              <a:rPr lang="en-AU" dirty="0"/>
            </a:br>
            <a:endParaRPr lang="en-US" dirty="0"/>
          </a:p>
        </p:txBody>
      </p:sp>
      <p:sp>
        <p:nvSpPr>
          <p:cNvPr id="3" name="Content Placeholder 2">
            <a:extLst>
              <a:ext uri="{FF2B5EF4-FFF2-40B4-BE49-F238E27FC236}">
                <a16:creationId xmlns:a16="http://schemas.microsoft.com/office/drawing/2014/main" id="{760C74CE-AC9D-E24C-8524-32FF8E49CDC5}"/>
              </a:ext>
            </a:extLst>
          </p:cNvPr>
          <p:cNvSpPr>
            <a:spLocks noGrp="1"/>
          </p:cNvSpPr>
          <p:nvPr>
            <p:ph idx="1"/>
          </p:nvPr>
        </p:nvSpPr>
        <p:spPr/>
        <p:txBody>
          <a:bodyPr>
            <a:normAutofit/>
          </a:bodyPr>
          <a:lstStyle/>
          <a:p>
            <a:r>
              <a:rPr lang="en-AU" dirty="0"/>
              <a:t>6.1 The registered provider must support the overseas student in adjusting to study and life in Australia by giving the overseas student information on or access to an age and culturally appropriate orientation program that provides information about:</a:t>
            </a:r>
          </a:p>
          <a:p>
            <a:r>
              <a:rPr lang="en-AU" dirty="0"/>
              <a:t>6.1.1  Support services available to assist overseas students to help them adjust to study and life in Australia</a:t>
            </a:r>
          </a:p>
          <a:p>
            <a:r>
              <a:rPr lang="en-AU" dirty="0"/>
              <a:t>6.1.2  English language and study assistance programs</a:t>
            </a:r>
          </a:p>
          <a:p>
            <a:r>
              <a:rPr lang="en-AU" dirty="0"/>
              <a:t>6.1.3  Any relevant legal services</a:t>
            </a:r>
          </a:p>
          <a:p>
            <a:r>
              <a:rPr lang="en-AU" dirty="0"/>
              <a:t>6.1.4  Emergency and health services</a:t>
            </a:r>
          </a:p>
        </p:txBody>
      </p:sp>
      <p:sp>
        <p:nvSpPr>
          <p:cNvPr id="4" name="Footer Placeholder 3">
            <a:extLst>
              <a:ext uri="{FF2B5EF4-FFF2-40B4-BE49-F238E27FC236}">
                <a16:creationId xmlns:a16="http://schemas.microsoft.com/office/drawing/2014/main" id="{7DCB61A5-A4BC-044A-9AD8-78250B67720D}"/>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130FB9DD-FAFE-E447-B57E-F5E081645FAF}"/>
              </a:ext>
            </a:extLst>
          </p:cNvPr>
          <p:cNvSpPr>
            <a:spLocks noGrp="1"/>
          </p:cNvSpPr>
          <p:nvPr>
            <p:ph type="sldNum" sz="quarter" idx="12"/>
          </p:nvPr>
        </p:nvSpPr>
        <p:spPr/>
        <p:txBody>
          <a:bodyPr/>
          <a:lstStyle/>
          <a:p>
            <a:fld id="{D57F1E4F-1CFF-5643-939E-217C01CDF565}" type="slidenum">
              <a:rPr lang="en-US" smtClean="0"/>
              <a:pPr/>
              <a:t>43</a:t>
            </a:fld>
            <a:endParaRPr lang="en-US" dirty="0"/>
          </a:p>
        </p:txBody>
      </p:sp>
    </p:spTree>
    <p:extLst>
      <p:ext uri="{BB962C8B-B14F-4D97-AF65-F5344CB8AC3E}">
        <p14:creationId xmlns:p14="http://schemas.microsoft.com/office/powerpoint/2010/main" val="22620076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23E55-C588-0A4B-935A-A661D51C56BE}"/>
              </a:ext>
            </a:extLst>
          </p:cNvPr>
          <p:cNvSpPr>
            <a:spLocks noGrp="1"/>
          </p:cNvSpPr>
          <p:nvPr>
            <p:ph type="title"/>
          </p:nvPr>
        </p:nvSpPr>
        <p:spPr/>
        <p:txBody>
          <a:bodyPr>
            <a:normAutofit fontScale="90000"/>
          </a:bodyPr>
          <a:lstStyle/>
          <a:p>
            <a:r>
              <a:rPr lang="en-AU" i="1" dirty="0"/>
              <a:t>Standard 6</a:t>
            </a:r>
            <a:br>
              <a:rPr lang="en-AU" b="1" dirty="0"/>
            </a:br>
            <a:r>
              <a:rPr lang="en-AU" dirty="0"/>
              <a:t>Overseas student support services </a:t>
            </a:r>
            <a:r>
              <a:rPr lang="en-AU" sz="3100" dirty="0"/>
              <a:t>(6.1 CONT..)</a:t>
            </a:r>
            <a:endParaRPr lang="en-US" dirty="0"/>
          </a:p>
        </p:txBody>
      </p:sp>
      <p:sp>
        <p:nvSpPr>
          <p:cNvPr id="3" name="Content Placeholder 2">
            <a:extLst>
              <a:ext uri="{FF2B5EF4-FFF2-40B4-BE49-F238E27FC236}">
                <a16:creationId xmlns:a16="http://schemas.microsoft.com/office/drawing/2014/main" id="{CB4E9876-A14D-4E4C-BA70-846C97F401BD}"/>
              </a:ext>
            </a:extLst>
          </p:cNvPr>
          <p:cNvSpPr>
            <a:spLocks noGrp="1"/>
          </p:cNvSpPr>
          <p:nvPr>
            <p:ph idx="1"/>
          </p:nvPr>
        </p:nvSpPr>
        <p:spPr/>
        <p:txBody>
          <a:bodyPr>
            <a:normAutofit lnSpcReduction="10000"/>
          </a:bodyPr>
          <a:lstStyle/>
          <a:p>
            <a:r>
              <a:rPr lang="en-AU" sz="2000" dirty="0">
                <a:latin typeface="Arial" panose="020B0604020202020204" pitchFamily="34" charset="0"/>
                <a:cs typeface="Arial" panose="020B0604020202020204" pitchFamily="34" charset="0"/>
              </a:rPr>
              <a:t>6.1.5 The registered provider’s facilities and resources</a:t>
            </a:r>
          </a:p>
          <a:p>
            <a:r>
              <a:rPr lang="en-AU" sz="2000" dirty="0">
                <a:latin typeface="Arial" panose="020B0604020202020204" pitchFamily="34" charset="0"/>
                <a:cs typeface="Arial" panose="020B0604020202020204" pitchFamily="34" charset="0"/>
              </a:rPr>
              <a:t>6.1.6  Complaints and appeals processes as outlined in Standard 10 (Complaints and appeals)</a:t>
            </a:r>
          </a:p>
          <a:p>
            <a:r>
              <a:rPr lang="en-AU" sz="2000" dirty="0">
                <a:latin typeface="Arial" panose="020B0604020202020204" pitchFamily="34" charset="0"/>
                <a:cs typeface="Arial" panose="020B0604020202020204" pitchFamily="34" charset="0"/>
              </a:rPr>
              <a:t>6.1.7 Requirements for course attendance and progress, as appropriate</a:t>
            </a:r>
          </a:p>
          <a:p>
            <a:r>
              <a:rPr lang="en-AU" sz="2000" dirty="0">
                <a:latin typeface="Arial" panose="020B0604020202020204" pitchFamily="34" charset="0"/>
                <a:cs typeface="Arial" panose="020B0604020202020204" pitchFamily="34" charset="0"/>
              </a:rPr>
              <a:t>6.1.8 The support services available to assist students with general or personal circumstances that are adversely affecting their education in Australia</a:t>
            </a:r>
          </a:p>
          <a:p>
            <a:r>
              <a:rPr lang="en-AU" sz="2000" dirty="0">
                <a:latin typeface="Arial" panose="020B0604020202020204" pitchFamily="34" charset="0"/>
                <a:cs typeface="Arial" panose="020B0604020202020204" pitchFamily="34" charset="0"/>
              </a:rPr>
              <a:t>6.1.9 Services students can access for information on their employment rights and conditions, and how to resolve workplace issues, such as through the Fair Work Ombudsman.</a:t>
            </a:r>
          </a:p>
          <a:p>
            <a:endParaRPr lang="en-US" dirty="0"/>
          </a:p>
        </p:txBody>
      </p:sp>
      <p:sp>
        <p:nvSpPr>
          <p:cNvPr id="4" name="Footer Placeholder 3">
            <a:extLst>
              <a:ext uri="{FF2B5EF4-FFF2-40B4-BE49-F238E27FC236}">
                <a16:creationId xmlns:a16="http://schemas.microsoft.com/office/drawing/2014/main" id="{F003250F-BF0B-C04A-8984-542B27737E1F}"/>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6402DC24-69F5-C241-ADD3-8B974287004A}"/>
              </a:ext>
            </a:extLst>
          </p:cNvPr>
          <p:cNvSpPr>
            <a:spLocks noGrp="1"/>
          </p:cNvSpPr>
          <p:nvPr>
            <p:ph type="sldNum" sz="quarter" idx="12"/>
          </p:nvPr>
        </p:nvSpPr>
        <p:spPr/>
        <p:txBody>
          <a:bodyPr/>
          <a:lstStyle/>
          <a:p>
            <a:fld id="{D57F1E4F-1CFF-5643-939E-217C01CDF565}" type="slidenum">
              <a:rPr lang="en-US" smtClean="0"/>
              <a:pPr/>
              <a:t>44</a:t>
            </a:fld>
            <a:endParaRPr lang="en-US" dirty="0"/>
          </a:p>
        </p:txBody>
      </p:sp>
    </p:spTree>
    <p:extLst>
      <p:ext uri="{BB962C8B-B14F-4D97-AF65-F5344CB8AC3E}">
        <p14:creationId xmlns:p14="http://schemas.microsoft.com/office/powerpoint/2010/main" val="2346298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C9231-3D58-1547-8F5A-5AF4966E71E4}"/>
              </a:ext>
            </a:extLst>
          </p:cNvPr>
          <p:cNvSpPr>
            <a:spLocks noGrp="1"/>
          </p:cNvSpPr>
          <p:nvPr>
            <p:ph type="title"/>
          </p:nvPr>
        </p:nvSpPr>
        <p:spPr/>
        <p:txBody>
          <a:bodyPr/>
          <a:lstStyle/>
          <a:p>
            <a:r>
              <a:rPr lang="en-AU" i="1" dirty="0"/>
              <a:t>Standard 6</a:t>
            </a:r>
            <a:br>
              <a:rPr lang="en-AU" b="1" dirty="0"/>
            </a:br>
            <a:r>
              <a:rPr lang="en-AU" dirty="0"/>
              <a:t>Overseas student support services</a:t>
            </a:r>
            <a:endParaRPr lang="en-US" dirty="0"/>
          </a:p>
        </p:txBody>
      </p:sp>
      <p:sp>
        <p:nvSpPr>
          <p:cNvPr id="3" name="Content Placeholder 2">
            <a:extLst>
              <a:ext uri="{FF2B5EF4-FFF2-40B4-BE49-F238E27FC236}">
                <a16:creationId xmlns:a16="http://schemas.microsoft.com/office/drawing/2014/main" id="{371C1600-2B4E-FB42-A426-0121A2C32247}"/>
              </a:ext>
            </a:extLst>
          </p:cNvPr>
          <p:cNvSpPr>
            <a:spLocks noGrp="1"/>
          </p:cNvSpPr>
          <p:nvPr>
            <p:ph idx="1"/>
          </p:nvPr>
        </p:nvSpPr>
        <p:spPr/>
        <p:txBody>
          <a:bodyPr>
            <a:normAutofit/>
          </a:bodyPr>
          <a:lstStyle/>
          <a:p>
            <a:r>
              <a:rPr lang="en-AU" sz="2000" dirty="0">
                <a:latin typeface="Arial" panose="020B0604020202020204" pitchFamily="34" charset="0"/>
                <a:cs typeface="Arial" panose="020B0604020202020204" pitchFamily="34" charset="0"/>
              </a:rPr>
              <a:t>6.2 The registered provider must give relevant information or provide referrals as appropriate to overseas students who request assistance in relation to the services and programs set out in Standard 6.1, at no additional cost to the overseas student.</a:t>
            </a:r>
          </a:p>
          <a:p>
            <a:r>
              <a:rPr lang="en-AU" sz="2000" dirty="0">
                <a:latin typeface="Arial" panose="020B0604020202020204" pitchFamily="34" charset="0"/>
                <a:cs typeface="Arial" panose="020B0604020202020204" pitchFamily="34" charset="0"/>
              </a:rPr>
              <a:t>6.3 The registered provider must offer reasonable support to overseas students to enable them to achieve expected learning outcomes regardless of the overseas student’s place of study or the mode of study of the course, at no additional cost to the overseas student.</a:t>
            </a:r>
          </a:p>
        </p:txBody>
      </p:sp>
      <p:sp>
        <p:nvSpPr>
          <p:cNvPr id="4" name="Footer Placeholder 3">
            <a:extLst>
              <a:ext uri="{FF2B5EF4-FFF2-40B4-BE49-F238E27FC236}">
                <a16:creationId xmlns:a16="http://schemas.microsoft.com/office/drawing/2014/main" id="{DAA9E129-CCA2-4041-AD86-56C2D5135517}"/>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3B40FAD9-074F-CA49-8CF8-13B3E2812EFB}"/>
              </a:ext>
            </a:extLst>
          </p:cNvPr>
          <p:cNvSpPr>
            <a:spLocks noGrp="1"/>
          </p:cNvSpPr>
          <p:nvPr>
            <p:ph type="sldNum" sz="quarter" idx="12"/>
          </p:nvPr>
        </p:nvSpPr>
        <p:spPr/>
        <p:txBody>
          <a:bodyPr/>
          <a:lstStyle/>
          <a:p>
            <a:fld id="{D57F1E4F-1CFF-5643-939E-217C01CDF565}" type="slidenum">
              <a:rPr lang="en-US" smtClean="0"/>
              <a:pPr/>
              <a:t>45</a:t>
            </a:fld>
            <a:endParaRPr lang="en-US" dirty="0"/>
          </a:p>
        </p:txBody>
      </p:sp>
    </p:spTree>
    <p:extLst>
      <p:ext uri="{BB962C8B-B14F-4D97-AF65-F5344CB8AC3E}">
        <p14:creationId xmlns:p14="http://schemas.microsoft.com/office/powerpoint/2010/main" val="39086413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031C0-3B77-CC46-8D88-BB2269AF4C0A}"/>
              </a:ext>
            </a:extLst>
          </p:cNvPr>
          <p:cNvSpPr>
            <a:spLocks noGrp="1"/>
          </p:cNvSpPr>
          <p:nvPr>
            <p:ph type="title"/>
          </p:nvPr>
        </p:nvSpPr>
        <p:spPr/>
        <p:txBody>
          <a:bodyPr/>
          <a:lstStyle/>
          <a:p>
            <a:r>
              <a:rPr lang="en-AU" i="1" dirty="0"/>
              <a:t>Standard 6</a:t>
            </a:r>
            <a:br>
              <a:rPr lang="en-AU" b="1" dirty="0"/>
            </a:br>
            <a:r>
              <a:rPr lang="en-AU" dirty="0"/>
              <a:t>Overseas student support services</a:t>
            </a:r>
            <a:endParaRPr lang="en-US" dirty="0"/>
          </a:p>
        </p:txBody>
      </p:sp>
      <p:sp>
        <p:nvSpPr>
          <p:cNvPr id="3" name="Content Placeholder 2">
            <a:extLst>
              <a:ext uri="{FF2B5EF4-FFF2-40B4-BE49-F238E27FC236}">
                <a16:creationId xmlns:a16="http://schemas.microsoft.com/office/drawing/2014/main" id="{8B546679-7A70-0E4F-B616-D06628D0B561}"/>
              </a:ext>
            </a:extLst>
          </p:cNvPr>
          <p:cNvSpPr>
            <a:spLocks noGrp="1"/>
          </p:cNvSpPr>
          <p:nvPr>
            <p:ph idx="1"/>
          </p:nvPr>
        </p:nvSpPr>
        <p:spPr/>
        <p:txBody>
          <a:bodyPr>
            <a:normAutofit/>
          </a:bodyPr>
          <a:lstStyle/>
          <a:p>
            <a:r>
              <a:rPr lang="en-AU" sz="2000" dirty="0">
                <a:latin typeface="Arial" panose="020B0604020202020204" pitchFamily="34" charset="0"/>
                <a:cs typeface="Arial" panose="020B0604020202020204" pitchFamily="34" charset="0"/>
              </a:rPr>
              <a:t>6.4 The registered provider must facilitate access to learning support services consistent with the requirements of the course, mode of study and the learning needs of overseas student cohorts, including having and implementing documented processes for supporting and maintaining contact with overseas students undertaking online or distance units of study.</a:t>
            </a:r>
          </a:p>
          <a:p>
            <a:r>
              <a:rPr lang="en-AU" sz="2000" dirty="0">
                <a:latin typeface="Arial" panose="020B0604020202020204" pitchFamily="34" charset="0"/>
                <a:cs typeface="Arial" panose="020B0604020202020204" pitchFamily="34" charset="0"/>
              </a:rPr>
              <a:t>6.5 The registered provider must designate a member or members of its staff to be the official point of contact for overseas students. The student contact officer or officers must have access to up-to-date details of the registered provider’s support services. </a:t>
            </a:r>
          </a:p>
        </p:txBody>
      </p:sp>
      <p:sp>
        <p:nvSpPr>
          <p:cNvPr id="4" name="Footer Placeholder 3">
            <a:extLst>
              <a:ext uri="{FF2B5EF4-FFF2-40B4-BE49-F238E27FC236}">
                <a16:creationId xmlns:a16="http://schemas.microsoft.com/office/drawing/2014/main" id="{E117EBC7-3143-944E-AA1E-FD25EB911964}"/>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47ADDDC5-49B8-9E4E-8577-899AE8B88AF6}"/>
              </a:ext>
            </a:extLst>
          </p:cNvPr>
          <p:cNvSpPr>
            <a:spLocks noGrp="1"/>
          </p:cNvSpPr>
          <p:nvPr>
            <p:ph type="sldNum" sz="quarter" idx="12"/>
          </p:nvPr>
        </p:nvSpPr>
        <p:spPr/>
        <p:txBody>
          <a:bodyPr/>
          <a:lstStyle/>
          <a:p>
            <a:fld id="{D57F1E4F-1CFF-5643-939E-217C01CDF565}" type="slidenum">
              <a:rPr lang="en-US" smtClean="0"/>
              <a:pPr/>
              <a:t>46</a:t>
            </a:fld>
            <a:endParaRPr lang="en-US" dirty="0"/>
          </a:p>
        </p:txBody>
      </p:sp>
    </p:spTree>
    <p:extLst>
      <p:ext uri="{BB962C8B-B14F-4D97-AF65-F5344CB8AC3E}">
        <p14:creationId xmlns:p14="http://schemas.microsoft.com/office/powerpoint/2010/main" val="34053073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9371F-F8DE-8041-9AF0-CB914701BD40}"/>
              </a:ext>
            </a:extLst>
          </p:cNvPr>
          <p:cNvSpPr>
            <a:spLocks noGrp="1"/>
          </p:cNvSpPr>
          <p:nvPr>
            <p:ph type="title"/>
          </p:nvPr>
        </p:nvSpPr>
        <p:spPr/>
        <p:txBody>
          <a:bodyPr/>
          <a:lstStyle/>
          <a:p>
            <a:r>
              <a:rPr lang="en-AU" i="1" dirty="0"/>
              <a:t>Standard 6</a:t>
            </a:r>
            <a:br>
              <a:rPr lang="en-AU" b="1" dirty="0"/>
            </a:br>
            <a:r>
              <a:rPr lang="en-AU" dirty="0"/>
              <a:t>Overseas student support services</a:t>
            </a:r>
            <a:endParaRPr lang="en-US" dirty="0"/>
          </a:p>
        </p:txBody>
      </p:sp>
      <p:sp>
        <p:nvSpPr>
          <p:cNvPr id="3" name="Content Placeholder 2">
            <a:extLst>
              <a:ext uri="{FF2B5EF4-FFF2-40B4-BE49-F238E27FC236}">
                <a16:creationId xmlns:a16="http://schemas.microsoft.com/office/drawing/2014/main" id="{A8B9785B-B35C-2746-A330-1F630A2503A9}"/>
              </a:ext>
            </a:extLst>
          </p:cNvPr>
          <p:cNvSpPr>
            <a:spLocks noGrp="1"/>
          </p:cNvSpPr>
          <p:nvPr>
            <p:ph idx="1"/>
          </p:nvPr>
        </p:nvSpPr>
        <p:spPr/>
        <p:txBody>
          <a:bodyPr>
            <a:normAutofit fontScale="92500" lnSpcReduction="20000"/>
          </a:bodyPr>
          <a:lstStyle/>
          <a:p>
            <a:r>
              <a:rPr lang="en-AU" sz="2000" dirty="0">
                <a:latin typeface="Arial" panose="020B0604020202020204" pitchFamily="34" charset="0"/>
                <a:cs typeface="Arial" panose="020B0604020202020204" pitchFamily="34" charset="0"/>
              </a:rPr>
              <a:t>6.6 The registered provider must have sufficient student support personnel to meet the needs of the overseas students enrolled with the registered provider. </a:t>
            </a:r>
          </a:p>
          <a:p>
            <a:r>
              <a:rPr lang="en-AU" sz="2000" dirty="0">
                <a:latin typeface="Arial" panose="020B0604020202020204" pitchFamily="34" charset="0"/>
                <a:cs typeface="Arial" panose="020B0604020202020204" pitchFamily="34" charset="0"/>
              </a:rPr>
              <a:t>6.7 The registered provider must ensure its staff members who interact directly with overseas students are aware of the registered provider’s obligations under the ESOS framework and the potential implications for overseas students arising from the exercise of these obligations.</a:t>
            </a:r>
          </a:p>
          <a:p>
            <a:r>
              <a:rPr lang="en-AU" sz="2000" dirty="0">
                <a:latin typeface="Arial" panose="020B0604020202020204" pitchFamily="34" charset="0"/>
                <a:cs typeface="Arial" panose="020B0604020202020204" pitchFamily="34" charset="0"/>
              </a:rPr>
              <a:t>6.8 The registered provider must have and implement a documented policy and process for managing critical incidents that could affect the overseas student’s ability to undertake or complete a course, such as but not limited to incidents that may cause physical or psychological harm. The registered provider must maintain a written record of any critical incident and remedial action taken by the registered provider for at least two years after the overseas student ceases to be an accepted student.</a:t>
            </a:r>
            <a:endParaRPr lang="en-US" sz="20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CF87AE3B-C055-B141-A23B-B9F28BDD9498}"/>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5BC7BD55-97AE-AA42-A6B4-2191CF14FC61}"/>
              </a:ext>
            </a:extLst>
          </p:cNvPr>
          <p:cNvSpPr>
            <a:spLocks noGrp="1"/>
          </p:cNvSpPr>
          <p:nvPr>
            <p:ph type="sldNum" sz="quarter" idx="12"/>
          </p:nvPr>
        </p:nvSpPr>
        <p:spPr/>
        <p:txBody>
          <a:bodyPr/>
          <a:lstStyle/>
          <a:p>
            <a:fld id="{D57F1E4F-1CFF-5643-939E-217C01CDF565}" type="slidenum">
              <a:rPr lang="en-US" smtClean="0"/>
              <a:pPr/>
              <a:t>47</a:t>
            </a:fld>
            <a:endParaRPr lang="en-US" dirty="0"/>
          </a:p>
        </p:txBody>
      </p:sp>
    </p:spTree>
    <p:extLst>
      <p:ext uri="{BB962C8B-B14F-4D97-AF65-F5344CB8AC3E}">
        <p14:creationId xmlns:p14="http://schemas.microsoft.com/office/powerpoint/2010/main" val="27009721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CB402-E2C4-6E4A-8330-DD09C2EB0287}"/>
              </a:ext>
            </a:extLst>
          </p:cNvPr>
          <p:cNvSpPr>
            <a:spLocks noGrp="1"/>
          </p:cNvSpPr>
          <p:nvPr>
            <p:ph type="title"/>
          </p:nvPr>
        </p:nvSpPr>
        <p:spPr/>
        <p:txBody>
          <a:bodyPr/>
          <a:lstStyle/>
          <a:p>
            <a:r>
              <a:rPr lang="en-AU" i="1" dirty="0"/>
              <a:t>Standard 6</a:t>
            </a:r>
            <a:br>
              <a:rPr lang="en-AU" b="1" dirty="0"/>
            </a:br>
            <a:r>
              <a:rPr lang="en-AU" dirty="0"/>
              <a:t>Overseas student support services</a:t>
            </a:r>
            <a:endParaRPr lang="en-US" dirty="0"/>
          </a:p>
        </p:txBody>
      </p:sp>
      <p:sp>
        <p:nvSpPr>
          <p:cNvPr id="3" name="Content Placeholder 2">
            <a:extLst>
              <a:ext uri="{FF2B5EF4-FFF2-40B4-BE49-F238E27FC236}">
                <a16:creationId xmlns:a16="http://schemas.microsoft.com/office/drawing/2014/main" id="{F367D3E4-24B5-AE44-AFD7-0AB30925A8FB}"/>
              </a:ext>
            </a:extLst>
          </p:cNvPr>
          <p:cNvSpPr>
            <a:spLocks noGrp="1"/>
          </p:cNvSpPr>
          <p:nvPr>
            <p:ph idx="1"/>
          </p:nvPr>
        </p:nvSpPr>
        <p:spPr/>
        <p:txBody>
          <a:bodyPr/>
          <a:lstStyle/>
          <a:p>
            <a:r>
              <a:rPr lang="en-AU" sz="2000" dirty="0">
                <a:latin typeface="Arial" panose="020B0604020202020204" pitchFamily="34" charset="0"/>
                <a:cs typeface="Arial" panose="020B0604020202020204" pitchFamily="34" charset="0"/>
              </a:rPr>
              <a:t>6.9The registered provider must:</a:t>
            </a:r>
          </a:p>
          <a:p>
            <a:pPr lvl="1"/>
            <a:r>
              <a:rPr lang="en-AU" sz="2000" dirty="0">
                <a:latin typeface="Arial" panose="020B0604020202020204" pitchFamily="34" charset="0"/>
                <a:cs typeface="Arial" panose="020B0604020202020204" pitchFamily="34" charset="0"/>
              </a:rPr>
              <a:t>6.9.1 Take all reasonable steps to provide a safe environment on campus and advise overseas students and staff on actions they can take to enhance their personal security and safety</a:t>
            </a:r>
          </a:p>
          <a:p>
            <a:pPr lvl="1"/>
            <a:r>
              <a:rPr lang="en-AU" sz="2000" dirty="0">
                <a:latin typeface="Arial" panose="020B0604020202020204" pitchFamily="34" charset="0"/>
                <a:cs typeface="Arial" panose="020B0604020202020204" pitchFamily="34" charset="0"/>
              </a:rPr>
              <a:t>6.9.2 Provide information to overseas students about how to seek assistance for and report an incident that significantly impacts on their wellbeing, including critical incidents</a:t>
            </a:r>
          </a:p>
          <a:p>
            <a:pPr lvl="1"/>
            <a:r>
              <a:rPr lang="en-AU" sz="2000" dirty="0">
                <a:latin typeface="Arial" panose="020B0604020202020204" pitchFamily="34" charset="0"/>
                <a:cs typeface="Arial" panose="020B0604020202020204" pitchFamily="34" charset="0"/>
              </a:rPr>
              <a:t>6.9.3 Provide overseas students with or refer them to (including electronically) general information on safety and awareness relevant to life in Australia.</a:t>
            </a:r>
          </a:p>
          <a:p>
            <a:endParaRPr lang="en-US" dirty="0"/>
          </a:p>
        </p:txBody>
      </p:sp>
      <p:sp>
        <p:nvSpPr>
          <p:cNvPr id="4" name="Footer Placeholder 3">
            <a:extLst>
              <a:ext uri="{FF2B5EF4-FFF2-40B4-BE49-F238E27FC236}">
                <a16:creationId xmlns:a16="http://schemas.microsoft.com/office/drawing/2014/main" id="{B272FCB6-E471-DC43-B203-05A6671A04C8}"/>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E58C36A6-3684-614B-8DDB-0D79A70501A4}"/>
              </a:ext>
            </a:extLst>
          </p:cNvPr>
          <p:cNvSpPr>
            <a:spLocks noGrp="1"/>
          </p:cNvSpPr>
          <p:nvPr>
            <p:ph type="sldNum" sz="quarter" idx="12"/>
          </p:nvPr>
        </p:nvSpPr>
        <p:spPr/>
        <p:txBody>
          <a:bodyPr/>
          <a:lstStyle/>
          <a:p>
            <a:fld id="{D57F1E4F-1CFF-5643-939E-217C01CDF565}" type="slidenum">
              <a:rPr lang="en-US" smtClean="0"/>
              <a:pPr/>
              <a:t>48</a:t>
            </a:fld>
            <a:endParaRPr lang="en-US" dirty="0"/>
          </a:p>
        </p:txBody>
      </p:sp>
    </p:spTree>
    <p:extLst>
      <p:ext uri="{BB962C8B-B14F-4D97-AF65-F5344CB8AC3E}">
        <p14:creationId xmlns:p14="http://schemas.microsoft.com/office/powerpoint/2010/main" val="12612806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82438-8165-DE4D-B115-1F3D7C5CB337}"/>
              </a:ext>
            </a:extLst>
          </p:cNvPr>
          <p:cNvSpPr>
            <a:spLocks noGrp="1"/>
          </p:cNvSpPr>
          <p:nvPr>
            <p:ph type="title"/>
          </p:nvPr>
        </p:nvSpPr>
        <p:spPr/>
        <p:txBody>
          <a:bodyPr>
            <a:normAutofit fontScale="90000"/>
          </a:bodyPr>
          <a:lstStyle/>
          <a:p>
            <a:r>
              <a:rPr lang="en-AU" i="1" dirty="0"/>
              <a:t>Standard 7</a:t>
            </a:r>
            <a:br>
              <a:rPr lang="en-AU" b="1" dirty="0"/>
            </a:br>
            <a:r>
              <a:rPr lang="en-AU" dirty="0"/>
              <a:t>Overseas student transfers</a:t>
            </a:r>
            <a:br>
              <a:rPr lang="en-AU" i="1" dirty="0"/>
            </a:br>
            <a:endParaRPr lang="en-US" dirty="0"/>
          </a:p>
        </p:txBody>
      </p:sp>
      <p:sp>
        <p:nvSpPr>
          <p:cNvPr id="3" name="Content Placeholder 2">
            <a:extLst>
              <a:ext uri="{FF2B5EF4-FFF2-40B4-BE49-F238E27FC236}">
                <a16:creationId xmlns:a16="http://schemas.microsoft.com/office/drawing/2014/main" id="{B644F710-8B88-124C-AD8C-525F1C099F56}"/>
              </a:ext>
            </a:extLst>
          </p:cNvPr>
          <p:cNvSpPr>
            <a:spLocks noGrp="1"/>
          </p:cNvSpPr>
          <p:nvPr>
            <p:ph idx="1"/>
          </p:nvPr>
        </p:nvSpPr>
        <p:spPr>
          <a:xfrm>
            <a:off x="677334" y="1665515"/>
            <a:ext cx="8596668" cy="4375848"/>
          </a:xfrm>
        </p:spPr>
        <p:txBody>
          <a:bodyPr>
            <a:normAutofit fontScale="85000" lnSpcReduction="20000"/>
          </a:bodyPr>
          <a:lstStyle/>
          <a:p>
            <a:r>
              <a:rPr lang="en-AU" sz="2200" dirty="0">
                <a:latin typeface="Arial" panose="020B0604020202020204" pitchFamily="34" charset="0"/>
                <a:cs typeface="Arial" panose="020B0604020202020204" pitchFamily="34" charset="0"/>
              </a:rPr>
              <a:t>7.1  Registered providers must not knowingly enrol an overseas student seeking to transfer from another registered provider’s course prior to the overseas student completing six months of his or her principal course (or for the school sector, until after the first six months of the first registered school sector course), except where any of the following apply: </a:t>
            </a:r>
          </a:p>
          <a:p>
            <a:pPr lvl="1"/>
            <a:r>
              <a:rPr lang="en-AU" sz="2200" dirty="0">
                <a:latin typeface="Arial" panose="020B0604020202020204" pitchFamily="34" charset="0"/>
                <a:cs typeface="Arial" panose="020B0604020202020204" pitchFamily="34" charset="0"/>
              </a:rPr>
              <a:t>7.1.1 The releasing registered provider, or the course in which the overseas student is enrolled, has ceased to be registered </a:t>
            </a:r>
          </a:p>
          <a:p>
            <a:pPr lvl="1"/>
            <a:r>
              <a:rPr lang="en-AU" sz="2200" dirty="0">
                <a:latin typeface="Arial" panose="020B0604020202020204" pitchFamily="34" charset="0"/>
                <a:cs typeface="Arial" panose="020B0604020202020204" pitchFamily="34" charset="0"/>
              </a:rPr>
              <a:t>7.1.2 The releasing registered provider has had a sanction imposed on its registration by the ESOS agency that prevents the overseas student from continuing his or her course at that registered provider</a:t>
            </a:r>
          </a:p>
          <a:p>
            <a:pPr lvl="1"/>
            <a:r>
              <a:rPr lang="en-AU" sz="2200" dirty="0">
                <a:latin typeface="Arial" panose="020B0604020202020204" pitchFamily="34" charset="0"/>
                <a:cs typeface="Arial" panose="020B0604020202020204" pitchFamily="34" charset="0"/>
              </a:rPr>
              <a:t>7.1.3 The releasing registered provider has agreed to the overseas student’s release and recorded the date of effect and reason for release in PRISMS </a:t>
            </a:r>
          </a:p>
          <a:p>
            <a:pPr lvl="1"/>
            <a:r>
              <a:rPr lang="en-AU" sz="2200" dirty="0">
                <a:latin typeface="Arial" panose="020B0604020202020204" pitchFamily="34" charset="0"/>
                <a:cs typeface="Arial" panose="020B0604020202020204" pitchFamily="34" charset="0"/>
              </a:rPr>
              <a:t>7.1.4  Any government sponsor of the overseas student considers the change to be in the overseas student’s best interests and has provided written support for the change.</a:t>
            </a:r>
          </a:p>
          <a:p>
            <a:endParaRPr lang="en-US" dirty="0"/>
          </a:p>
        </p:txBody>
      </p:sp>
      <p:sp>
        <p:nvSpPr>
          <p:cNvPr id="4" name="Footer Placeholder 3">
            <a:extLst>
              <a:ext uri="{FF2B5EF4-FFF2-40B4-BE49-F238E27FC236}">
                <a16:creationId xmlns:a16="http://schemas.microsoft.com/office/drawing/2014/main" id="{52A4BA3D-B2DE-B541-8B41-BB73BD0A2F8E}"/>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2CFE0803-C1B5-1A46-B7DF-143D967A910A}"/>
              </a:ext>
            </a:extLst>
          </p:cNvPr>
          <p:cNvSpPr>
            <a:spLocks noGrp="1"/>
          </p:cNvSpPr>
          <p:nvPr>
            <p:ph type="sldNum" sz="quarter" idx="12"/>
          </p:nvPr>
        </p:nvSpPr>
        <p:spPr/>
        <p:txBody>
          <a:bodyPr/>
          <a:lstStyle/>
          <a:p>
            <a:fld id="{D57F1E4F-1CFF-5643-939E-217C01CDF565}" type="slidenum">
              <a:rPr lang="en-US" smtClean="0"/>
              <a:pPr/>
              <a:t>49</a:t>
            </a:fld>
            <a:endParaRPr lang="en-US" dirty="0"/>
          </a:p>
        </p:txBody>
      </p:sp>
    </p:spTree>
    <p:extLst>
      <p:ext uri="{BB962C8B-B14F-4D97-AF65-F5344CB8AC3E}">
        <p14:creationId xmlns:p14="http://schemas.microsoft.com/office/powerpoint/2010/main" val="2924266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6C8D0-84FD-5342-AE6A-956D5019173E}"/>
              </a:ext>
            </a:extLst>
          </p:cNvPr>
          <p:cNvSpPr>
            <a:spLocks noGrp="1"/>
          </p:cNvSpPr>
          <p:nvPr>
            <p:ph type="title"/>
          </p:nvPr>
        </p:nvSpPr>
        <p:spPr/>
        <p:txBody>
          <a:bodyPr>
            <a:normAutofit fontScale="90000"/>
          </a:bodyPr>
          <a:lstStyle/>
          <a:p>
            <a:r>
              <a:rPr lang="en-AU" dirty="0"/>
              <a:t>The National Code 2018 comprises the following: </a:t>
            </a:r>
            <a:br>
              <a:rPr lang="en-AU" dirty="0"/>
            </a:br>
            <a:endParaRPr lang="en-US" dirty="0"/>
          </a:p>
        </p:txBody>
      </p:sp>
      <p:sp>
        <p:nvSpPr>
          <p:cNvPr id="3" name="Content Placeholder 2">
            <a:extLst>
              <a:ext uri="{FF2B5EF4-FFF2-40B4-BE49-F238E27FC236}">
                <a16:creationId xmlns:a16="http://schemas.microsoft.com/office/drawing/2014/main" id="{E531E977-8ADC-224E-8D09-4BE5405C367E}"/>
              </a:ext>
            </a:extLst>
          </p:cNvPr>
          <p:cNvSpPr>
            <a:spLocks noGrp="1"/>
          </p:cNvSpPr>
          <p:nvPr>
            <p:ph idx="1"/>
          </p:nvPr>
        </p:nvSpPr>
        <p:spPr/>
        <p:txBody>
          <a:bodyPr>
            <a:normAutofit fontScale="77500" lnSpcReduction="20000"/>
          </a:bodyPr>
          <a:lstStyle/>
          <a:p>
            <a:pPr marL="0" indent="0">
              <a:buNone/>
            </a:pPr>
            <a:r>
              <a:rPr lang="en-AU" sz="2400" b="1" dirty="0">
                <a:latin typeface="Arial" panose="020B0604020202020204" pitchFamily="34" charset="0"/>
                <a:cs typeface="Arial" panose="020B0604020202020204" pitchFamily="34" charset="0"/>
              </a:rPr>
              <a:t>National Code 2018 Factsheets</a:t>
            </a:r>
          </a:p>
          <a:p>
            <a:pPr marL="0" indent="0">
              <a:buNone/>
            </a:pPr>
            <a:r>
              <a:rPr lang="en-AU" sz="2400" dirty="0">
                <a:latin typeface="Arial" panose="020B0604020202020204" pitchFamily="34" charset="0"/>
                <a:cs typeface="Arial" panose="020B0604020202020204" pitchFamily="34" charset="0"/>
                <a:hlinkClick r:id="rId2"/>
              </a:rPr>
              <a:t>General Factsheet</a:t>
            </a:r>
            <a:r>
              <a:rPr lang="en-AU" sz="2400" dirty="0">
                <a:latin typeface="Arial" panose="020B0604020202020204" pitchFamily="34" charset="0"/>
                <a:cs typeface="Arial" panose="020B0604020202020204" pitchFamily="34" charset="0"/>
              </a:rPr>
              <a:t> </a:t>
            </a:r>
            <a:br>
              <a:rPr lang="en-AU" sz="2400" dirty="0">
                <a:latin typeface="Arial" panose="020B0604020202020204" pitchFamily="34" charset="0"/>
                <a:cs typeface="Arial" panose="020B0604020202020204" pitchFamily="34" charset="0"/>
              </a:rPr>
            </a:br>
            <a:r>
              <a:rPr lang="en-AU" sz="2400" dirty="0">
                <a:latin typeface="Arial" panose="020B0604020202020204" pitchFamily="34" charset="0"/>
                <a:cs typeface="Arial" panose="020B0604020202020204" pitchFamily="34" charset="0"/>
                <a:hlinkClick r:id="rId3"/>
              </a:rPr>
              <a:t>Standard 1: Marketing information and practices</a:t>
            </a:r>
            <a:r>
              <a:rPr lang="en-AU" sz="2400" dirty="0">
                <a:latin typeface="Arial" panose="020B0604020202020204" pitchFamily="34" charset="0"/>
                <a:cs typeface="Arial" panose="020B0604020202020204" pitchFamily="34" charset="0"/>
              </a:rPr>
              <a:t> </a:t>
            </a:r>
            <a:br>
              <a:rPr lang="en-AU" sz="2400" dirty="0">
                <a:latin typeface="Arial" panose="020B0604020202020204" pitchFamily="34" charset="0"/>
                <a:cs typeface="Arial" panose="020B0604020202020204" pitchFamily="34" charset="0"/>
              </a:rPr>
            </a:br>
            <a:r>
              <a:rPr lang="en-AU" sz="2400" dirty="0">
                <a:latin typeface="Arial" panose="020B0604020202020204" pitchFamily="34" charset="0"/>
                <a:cs typeface="Arial" panose="020B0604020202020204" pitchFamily="34" charset="0"/>
                <a:hlinkClick r:id="rId4"/>
              </a:rPr>
              <a:t>Standard 2: Recruitment of an overseas student</a:t>
            </a:r>
            <a:br>
              <a:rPr lang="en-AU" sz="2400" dirty="0">
                <a:latin typeface="Arial" panose="020B0604020202020204" pitchFamily="34" charset="0"/>
                <a:cs typeface="Arial" panose="020B0604020202020204" pitchFamily="34" charset="0"/>
              </a:rPr>
            </a:br>
            <a:r>
              <a:rPr lang="en-AU" sz="2400" dirty="0">
                <a:latin typeface="Arial" panose="020B0604020202020204" pitchFamily="34" charset="0"/>
                <a:cs typeface="Arial" panose="020B0604020202020204" pitchFamily="34" charset="0"/>
                <a:hlinkClick r:id="rId5"/>
              </a:rPr>
              <a:t>Standard 3: Formalisation of enrolment and written agreements</a:t>
            </a:r>
            <a:r>
              <a:rPr lang="en-AU" sz="2400" dirty="0">
                <a:latin typeface="Arial" panose="020B0604020202020204" pitchFamily="34" charset="0"/>
                <a:cs typeface="Arial" panose="020B0604020202020204" pitchFamily="34" charset="0"/>
              </a:rPr>
              <a:t> </a:t>
            </a:r>
            <a:br>
              <a:rPr lang="en-AU" sz="2400" dirty="0">
                <a:latin typeface="Arial" panose="020B0604020202020204" pitchFamily="34" charset="0"/>
                <a:cs typeface="Arial" panose="020B0604020202020204" pitchFamily="34" charset="0"/>
              </a:rPr>
            </a:br>
            <a:r>
              <a:rPr lang="en-AU" sz="2400" dirty="0">
                <a:latin typeface="Arial" panose="020B0604020202020204" pitchFamily="34" charset="0"/>
                <a:cs typeface="Arial" panose="020B0604020202020204" pitchFamily="34" charset="0"/>
                <a:hlinkClick r:id="rId6"/>
              </a:rPr>
              <a:t>Standard 4: Education Agents</a:t>
            </a:r>
            <a:br>
              <a:rPr lang="en-AU" sz="2400" dirty="0">
                <a:latin typeface="Arial" panose="020B0604020202020204" pitchFamily="34" charset="0"/>
                <a:cs typeface="Arial" panose="020B0604020202020204" pitchFamily="34" charset="0"/>
              </a:rPr>
            </a:br>
            <a:r>
              <a:rPr lang="en-AU" sz="2400" dirty="0">
                <a:latin typeface="Arial" panose="020B0604020202020204" pitchFamily="34" charset="0"/>
                <a:cs typeface="Arial" panose="020B0604020202020204" pitchFamily="34" charset="0"/>
                <a:hlinkClick r:id="rId7"/>
              </a:rPr>
              <a:t>Standard 5: Younger overseas students</a:t>
            </a:r>
            <a:br>
              <a:rPr lang="en-AU" sz="2400" dirty="0">
                <a:latin typeface="Arial" panose="020B0604020202020204" pitchFamily="34" charset="0"/>
                <a:cs typeface="Arial" panose="020B0604020202020204" pitchFamily="34" charset="0"/>
              </a:rPr>
            </a:br>
            <a:r>
              <a:rPr lang="en-AU" sz="2400" dirty="0">
                <a:latin typeface="Arial" panose="020B0604020202020204" pitchFamily="34" charset="0"/>
                <a:cs typeface="Arial" panose="020B0604020202020204" pitchFamily="34" charset="0"/>
                <a:hlinkClick r:id="rId8"/>
              </a:rPr>
              <a:t>Standard 6: Overseas student support services</a:t>
            </a:r>
            <a:br>
              <a:rPr lang="en-AU" sz="2400" dirty="0">
                <a:latin typeface="Arial" panose="020B0604020202020204" pitchFamily="34" charset="0"/>
                <a:cs typeface="Arial" panose="020B0604020202020204" pitchFamily="34" charset="0"/>
              </a:rPr>
            </a:br>
            <a:r>
              <a:rPr lang="en-AU" sz="2400" dirty="0">
                <a:latin typeface="Arial" panose="020B0604020202020204" pitchFamily="34" charset="0"/>
                <a:cs typeface="Arial" panose="020B0604020202020204" pitchFamily="34" charset="0"/>
                <a:hlinkClick r:id="rId9"/>
              </a:rPr>
              <a:t>Standard 7: Overseas student transfers</a:t>
            </a:r>
            <a:r>
              <a:rPr lang="en-AU" sz="2400" dirty="0">
                <a:latin typeface="Arial" panose="020B0604020202020204" pitchFamily="34" charset="0"/>
                <a:cs typeface="Arial" panose="020B0604020202020204" pitchFamily="34" charset="0"/>
              </a:rPr>
              <a:t> </a:t>
            </a:r>
            <a:br>
              <a:rPr lang="en-AU" sz="2400" dirty="0">
                <a:latin typeface="Arial" panose="020B0604020202020204" pitchFamily="34" charset="0"/>
                <a:cs typeface="Arial" panose="020B0604020202020204" pitchFamily="34" charset="0"/>
              </a:rPr>
            </a:br>
            <a:r>
              <a:rPr lang="en-AU" sz="2400" dirty="0">
                <a:latin typeface="Arial" panose="020B0604020202020204" pitchFamily="34" charset="0"/>
                <a:cs typeface="Arial" panose="020B0604020202020204" pitchFamily="34" charset="0"/>
                <a:hlinkClick r:id="rId10"/>
              </a:rPr>
              <a:t>Standard 8: Overseas student visa requirements</a:t>
            </a:r>
            <a:br>
              <a:rPr lang="en-AU" sz="2400" dirty="0">
                <a:latin typeface="Arial" panose="020B0604020202020204" pitchFamily="34" charset="0"/>
                <a:cs typeface="Arial" panose="020B0604020202020204" pitchFamily="34" charset="0"/>
              </a:rPr>
            </a:br>
            <a:r>
              <a:rPr lang="en-AU" sz="2400" dirty="0">
                <a:latin typeface="Arial" panose="020B0604020202020204" pitchFamily="34" charset="0"/>
                <a:cs typeface="Arial" panose="020B0604020202020204" pitchFamily="34" charset="0"/>
                <a:hlinkClick r:id="rId11"/>
              </a:rPr>
              <a:t>Standard 9: Deferring, suspending or cancelling the overseas student’s enrolment</a:t>
            </a:r>
            <a:br>
              <a:rPr lang="en-AU" sz="2400" dirty="0">
                <a:latin typeface="Arial" panose="020B0604020202020204" pitchFamily="34" charset="0"/>
                <a:cs typeface="Arial" panose="020B0604020202020204" pitchFamily="34" charset="0"/>
              </a:rPr>
            </a:br>
            <a:r>
              <a:rPr lang="en-AU" sz="2400" dirty="0">
                <a:latin typeface="Arial" panose="020B0604020202020204" pitchFamily="34" charset="0"/>
                <a:cs typeface="Arial" panose="020B0604020202020204" pitchFamily="34" charset="0"/>
                <a:hlinkClick r:id="rId12"/>
              </a:rPr>
              <a:t>Standard 10: Complaints and appeals</a:t>
            </a:r>
            <a:br>
              <a:rPr lang="en-AU" sz="2400" dirty="0">
                <a:latin typeface="Arial" panose="020B0604020202020204" pitchFamily="34" charset="0"/>
                <a:cs typeface="Arial" panose="020B0604020202020204" pitchFamily="34" charset="0"/>
              </a:rPr>
            </a:br>
            <a:r>
              <a:rPr lang="en-AU" sz="2400" dirty="0">
                <a:latin typeface="Arial" panose="020B0604020202020204" pitchFamily="34" charset="0"/>
                <a:cs typeface="Arial" panose="020B0604020202020204" pitchFamily="34" charset="0"/>
                <a:hlinkClick r:id="rId13"/>
              </a:rPr>
              <a:t>Standard 11: Additional requirements</a:t>
            </a:r>
            <a:br>
              <a:rPr lang="en-AU" sz="2400" dirty="0">
                <a:latin typeface="Arial" panose="020B0604020202020204" pitchFamily="34" charset="0"/>
                <a:cs typeface="Arial" panose="020B0604020202020204" pitchFamily="34" charset="0"/>
              </a:rPr>
            </a:br>
            <a:br>
              <a:rPr lang="en-AU" dirty="0"/>
            </a:br>
            <a:endParaRPr lang="en-US" dirty="0"/>
          </a:p>
        </p:txBody>
      </p:sp>
      <p:sp>
        <p:nvSpPr>
          <p:cNvPr id="4" name="Footer Placeholder 3">
            <a:extLst>
              <a:ext uri="{FF2B5EF4-FFF2-40B4-BE49-F238E27FC236}">
                <a16:creationId xmlns:a16="http://schemas.microsoft.com/office/drawing/2014/main" id="{EA938877-5D0E-C54D-BB9D-1AA12C8BE888}"/>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F529C44D-EC00-D140-B039-7A25777CD3FA}"/>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5260996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E0636-C336-DD4D-AA59-C6E7A14B8F6A}"/>
              </a:ext>
            </a:extLst>
          </p:cNvPr>
          <p:cNvSpPr>
            <a:spLocks noGrp="1"/>
          </p:cNvSpPr>
          <p:nvPr>
            <p:ph type="title"/>
          </p:nvPr>
        </p:nvSpPr>
        <p:spPr/>
        <p:txBody>
          <a:bodyPr/>
          <a:lstStyle/>
          <a:p>
            <a:r>
              <a:rPr lang="en-AU" i="1" dirty="0"/>
              <a:t>Standard 7</a:t>
            </a:r>
            <a:br>
              <a:rPr lang="en-AU" b="1" dirty="0"/>
            </a:br>
            <a:r>
              <a:rPr lang="en-AU" dirty="0"/>
              <a:t>Overseas student transfers</a:t>
            </a:r>
            <a:endParaRPr lang="en-US" dirty="0"/>
          </a:p>
        </p:txBody>
      </p:sp>
      <p:sp>
        <p:nvSpPr>
          <p:cNvPr id="3" name="Content Placeholder 2">
            <a:extLst>
              <a:ext uri="{FF2B5EF4-FFF2-40B4-BE49-F238E27FC236}">
                <a16:creationId xmlns:a16="http://schemas.microsoft.com/office/drawing/2014/main" id="{AE1EB380-0019-B84E-93AB-930C6A18DBE0}"/>
              </a:ext>
            </a:extLst>
          </p:cNvPr>
          <p:cNvSpPr>
            <a:spLocks noGrp="1"/>
          </p:cNvSpPr>
          <p:nvPr>
            <p:ph idx="1"/>
          </p:nvPr>
        </p:nvSpPr>
        <p:spPr/>
        <p:txBody>
          <a:bodyPr>
            <a:normAutofit/>
          </a:bodyPr>
          <a:lstStyle/>
          <a:p>
            <a:r>
              <a:rPr lang="en-AU" sz="2000" dirty="0">
                <a:latin typeface="Arial" panose="020B0604020202020204" pitchFamily="34" charset="0"/>
                <a:cs typeface="Arial" panose="020B0604020202020204" pitchFamily="34" charset="0"/>
              </a:rPr>
              <a:t>7.2 For the purposes of Standard 7.1.3, the registered provider must have and implement a documented policy and process for assessing overseas student transfer requests prior to the overseas student completing six months of their principal course (or for the school sector, until after the first six months of the first registered school sector course). The policy must be made available to staff and overseas students, and outline: </a:t>
            </a:r>
          </a:p>
          <a:p>
            <a:pPr lvl="1"/>
            <a:r>
              <a:rPr lang="en-AU" sz="2000" dirty="0">
                <a:latin typeface="Arial" panose="020B0604020202020204" pitchFamily="34" charset="0"/>
                <a:cs typeface="Arial" panose="020B0604020202020204" pitchFamily="34" charset="0"/>
              </a:rPr>
              <a:t>7.2.1 the steps for an overseas student to lodge a written request to transfer, including that they must provide a valid enrolment offer from another registered provider</a:t>
            </a:r>
          </a:p>
        </p:txBody>
      </p:sp>
      <p:sp>
        <p:nvSpPr>
          <p:cNvPr id="4" name="Footer Placeholder 3">
            <a:extLst>
              <a:ext uri="{FF2B5EF4-FFF2-40B4-BE49-F238E27FC236}">
                <a16:creationId xmlns:a16="http://schemas.microsoft.com/office/drawing/2014/main" id="{A4E6D429-991B-2949-A73C-7F1FA532D474}"/>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1182C268-62FD-5949-B08C-FA9375B96215}"/>
              </a:ext>
            </a:extLst>
          </p:cNvPr>
          <p:cNvSpPr>
            <a:spLocks noGrp="1"/>
          </p:cNvSpPr>
          <p:nvPr>
            <p:ph type="sldNum" sz="quarter" idx="12"/>
          </p:nvPr>
        </p:nvSpPr>
        <p:spPr/>
        <p:txBody>
          <a:bodyPr/>
          <a:lstStyle/>
          <a:p>
            <a:fld id="{D57F1E4F-1CFF-5643-939E-217C01CDF565}" type="slidenum">
              <a:rPr lang="en-US" smtClean="0"/>
              <a:pPr/>
              <a:t>50</a:t>
            </a:fld>
            <a:endParaRPr lang="en-US" dirty="0"/>
          </a:p>
        </p:txBody>
      </p:sp>
    </p:spTree>
    <p:extLst>
      <p:ext uri="{BB962C8B-B14F-4D97-AF65-F5344CB8AC3E}">
        <p14:creationId xmlns:p14="http://schemas.microsoft.com/office/powerpoint/2010/main" val="16346259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6B80C-0326-AF4C-B38E-C8BBE81069D0}"/>
              </a:ext>
            </a:extLst>
          </p:cNvPr>
          <p:cNvSpPr>
            <a:spLocks noGrp="1"/>
          </p:cNvSpPr>
          <p:nvPr>
            <p:ph type="title"/>
          </p:nvPr>
        </p:nvSpPr>
        <p:spPr/>
        <p:txBody>
          <a:bodyPr/>
          <a:lstStyle/>
          <a:p>
            <a:r>
              <a:rPr lang="en-AU" i="1" dirty="0"/>
              <a:t>Standard 7</a:t>
            </a:r>
            <a:br>
              <a:rPr lang="en-AU" b="1" dirty="0"/>
            </a:br>
            <a:r>
              <a:rPr lang="en-AU" dirty="0"/>
              <a:t>Overseas student transfers</a:t>
            </a:r>
            <a:endParaRPr lang="en-US" dirty="0"/>
          </a:p>
        </p:txBody>
      </p:sp>
      <p:sp>
        <p:nvSpPr>
          <p:cNvPr id="3" name="Content Placeholder 2">
            <a:extLst>
              <a:ext uri="{FF2B5EF4-FFF2-40B4-BE49-F238E27FC236}">
                <a16:creationId xmlns:a16="http://schemas.microsoft.com/office/drawing/2014/main" id="{CA7DA10E-EDE3-3B49-9B98-5ADBABA5108C}"/>
              </a:ext>
            </a:extLst>
          </p:cNvPr>
          <p:cNvSpPr>
            <a:spLocks noGrp="1"/>
          </p:cNvSpPr>
          <p:nvPr>
            <p:ph idx="1"/>
          </p:nvPr>
        </p:nvSpPr>
        <p:spPr/>
        <p:txBody>
          <a:bodyPr/>
          <a:lstStyle/>
          <a:p>
            <a:r>
              <a:rPr lang="en-AU" sz="2000" dirty="0">
                <a:latin typeface="Arial" panose="020B0604020202020204" pitchFamily="34" charset="0"/>
                <a:cs typeface="Arial" panose="020B0604020202020204" pitchFamily="34" charset="0"/>
              </a:rPr>
              <a:t>7.2.2  circumstances in which the registered provider will grant the transfer request because the transfer is in the overseas student’s best interests, including but not limited to where the registered provider has assessed that:</a:t>
            </a:r>
          </a:p>
          <a:p>
            <a:pPr lvl="1"/>
            <a:r>
              <a:rPr lang="en-AU" sz="2000" dirty="0">
                <a:latin typeface="Arial" panose="020B0604020202020204" pitchFamily="34" charset="0"/>
                <a:cs typeface="Arial" panose="020B0604020202020204" pitchFamily="34" charset="0"/>
              </a:rPr>
              <a:t>7.2.2.1 the overseas student will be reported because they are unable to achieve satisfactory course progress at the level they are studying, even after engaging with that registered provider’s intervention strategy to assist the overseas student in accordance with Standard 8 (Overseas student visa requirements)</a:t>
            </a:r>
          </a:p>
          <a:p>
            <a:pPr marL="0" indent="0">
              <a:buNone/>
            </a:pPr>
            <a:endParaRPr lang="en-US" dirty="0"/>
          </a:p>
        </p:txBody>
      </p:sp>
      <p:sp>
        <p:nvSpPr>
          <p:cNvPr id="4" name="Footer Placeholder 3">
            <a:extLst>
              <a:ext uri="{FF2B5EF4-FFF2-40B4-BE49-F238E27FC236}">
                <a16:creationId xmlns:a16="http://schemas.microsoft.com/office/drawing/2014/main" id="{C8715263-86C1-5E49-876A-F2AC2446AF27}"/>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56AA16C6-3173-0940-8A99-F76FE47D9F0C}"/>
              </a:ext>
            </a:extLst>
          </p:cNvPr>
          <p:cNvSpPr>
            <a:spLocks noGrp="1"/>
          </p:cNvSpPr>
          <p:nvPr>
            <p:ph type="sldNum" sz="quarter" idx="12"/>
          </p:nvPr>
        </p:nvSpPr>
        <p:spPr/>
        <p:txBody>
          <a:bodyPr/>
          <a:lstStyle/>
          <a:p>
            <a:fld id="{D57F1E4F-1CFF-5643-939E-217C01CDF565}" type="slidenum">
              <a:rPr lang="en-US" smtClean="0"/>
              <a:pPr/>
              <a:t>51</a:t>
            </a:fld>
            <a:endParaRPr lang="en-US" dirty="0"/>
          </a:p>
        </p:txBody>
      </p:sp>
    </p:spTree>
    <p:extLst>
      <p:ext uri="{BB962C8B-B14F-4D97-AF65-F5344CB8AC3E}">
        <p14:creationId xmlns:p14="http://schemas.microsoft.com/office/powerpoint/2010/main" val="2479967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903C4-3064-4043-AB89-561AC03BAA86}"/>
              </a:ext>
            </a:extLst>
          </p:cNvPr>
          <p:cNvSpPr>
            <a:spLocks noGrp="1"/>
          </p:cNvSpPr>
          <p:nvPr>
            <p:ph type="title"/>
          </p:nvPr>
        </p:nvSpPr>
        <p:spPr/>
        <p:txBody>
          <a:bodyPr/>
          <a:lstStyle/>
          <a:p>
            <a:r>
              <a:rPr lang="en-AU" i="1" dirty="0"/>
              <a:t>Standard 7</a:t>
            </a:r>
            <a:br>
              <a:rPr lang="en-AU" b="1" dirty="0"/>
            </a:br>
            <a:r>
              <a:rPr lang="en-AU" dirty="0"/>
              <a:t>Overseas student transfers</a:t>
            </a:r>
            <a:endParaRPr lang="en-US" dirty="0"/>
          </a:p>
        </p:txBody>
      </p:sp>
      <p:sp>
        <p:nvSpPr>
          <p:cNvPr id="3" name="Content Placeholder 2">
            <a:extLst>
              <a:ext uri="{FF2B5EF4-FFF2-40B4-BE49-F238E27FC236}">
                <a16:creationId xmlns:a16="http://schemas.microsoft.com/office/drawing/2014/main" id="{5CD22DF0-3524-E340-B330-D59AE1ECF830}"/>
              </a:ext>
            </a:extLst>
          </p:cNvPr>
          <p:cNvSpPr>
            <a:spLocks noGrp="1"/>
          </p:cNvSpPr>
          <p:nvPr>
            <p:ph idx="1"/>
          </p:nvPr>
        </p:nvSpPr>
        <p:spPr>
          <a:xfrm>
            <a:off x="677334" y="1812471"/>
            <a:ext cx="8596668" cy="4228891"/>
          </a:xfrm>
        </p:spPr>
        <p:txBody>
          <a:bodyPr>
            <a:normAutofit lnSpcReduction="10000"/>
          </a:bodyPr>
          <a:lstStyle/>
          <a:p>
            <a:r>
              <a:rPr lang="en-AU" sz="2000" dirty="0">
                <a:latin typeface="Arial" panose="020B0604020202020204" pitchFamily="34" charset="0"/>
                <a:cs typeface="Arial" panose="020B0604020202020204" pitchFamily="34" charset="0"/>
              </a:rPr>
              <a:t>7.2.2.2 There is evidence of compassionate or compelling circumstances</a:t>
            </a:r>
          </a:p>
          <a:p>
            <a:r>
              <a:rPr lang="en-AU" sz="2000" dirty="0">
                <a:latin typeface="Arial" panose="020B0604020202020204" pitchFamily="34" charset="0"/>
                <a:cs typeface="Arial" panose="020B0604020202020204" pitchFamily="34" charset="0"/>
              </a:rPr>
              <a:t>7.2.2.3 The registered provider fails to deliver the course as outlined in the written agreement</a:t>
            </a:r>
          </a:p>
          <a:p>
            <a:r>
              <a:rPr lang="en-AU" sz="2000" dirty="0">
                <a:latin typeface="Arial" panose="020B0604020202020204" pitchFamily="34" charset="0"/>
                <a:cs typeface="Arial" panose="020B0604020202020204" pitchFamily="34" charset="0"/>
              </a:rPr>
              <a:t>7.2.2.4  There is evidence that the overseas student’s reasonable expectations about their current course are not being met</a:t>
            </a:r>
          </a:p>
          <a:p>
            <a:r>
              <a:rPr lang="en-AU" sz="2000" dirty="0">
                <a:latin typeface="Arial" panose="020B0604020202020204" pitchFamily="34" charset="0"/>
                <a:cs typeface="Arial" panose="020B0604020202020204" pitchFamily="34" charset="0"/>
              </a:rPr>
              <a:t>7.2.2.5  There is evidence that the overseas student was misled by the registered provider or an education or migration agent regarding the registered provider or its course and the course is therefore unsuitable to their needs and/or study objectives</a:t>
            </a:r>
          </a:p>
          <a:p>
            <a:r>
              <a:rPr lang="en-AU" sz="2000" dirty="0">
                <a:latin typeface="Arial" panose="020B0604020202020204" pitchFamily="34" charset="0"/>
                <a:cs typeface="Arial" panose="020B0604020202020204" pitchFamily="34" charset="0"/>
              </a:rPr>
              <a:t>7.2.2.6 An appeal (internal or external) on another matter results in a decision or recommendation to release the overseas student.</a:t>
            </a:r>
          </a:p>
          <a:p>
            <a:endParaRPr lang="en-US" dirty="0"/>
          </a:p>
        </p:txBody>
      </p:sp>
      <p:sp>
        <p:nvSpPr>
          <p:cNvPr id="4" name="Footer Placeholder 3">
            <a:extLst>
              <a:ext uri="{FF2B5EF4-FFF2-40B4-BE49-F238E27FC236}">
                <a16:creationId xmlns:a16="http://schemas.microsoft.com/office/drawing/2014/main" id="{A2456715-DDD6-BD4F-87F6-CE18AEAEFF26}"/>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511F0280-36D2-7D43-A6E0-A69098049A6D}"/>
              </a:ext>
            </a:extLst>
          </p:cNvPr>
          <p:cNvSpPr>
            <a:spLocks noGrp="1"/>
          </p:cNvSpPr>
          <p:nvPr>
            <p:ph type="sldNum" sz="quarter" idx="12"/>
          </p:nvPr>
        </p:nvSpPr>
        <p:spPr/>
        <p:txBody>
          <a:bodyPr/>
          <a:lstStyle/>
          <a:p>
            <a:fld id="{D57F1E4F-1CFF-5643-939E-217C01CDF565}" type="slidenum">
              <a:rPr lang="en-US" smtClean="0"/>
              <a:pPr/>
              <a:t>52</a:t>
            </a:fld>
            <a:endParaRPr lang="en-US" dirty="0"/>
          </a:p>
        </p:txBody>
      </p:sp>
    </p:spTree>
    <p:extLst>
      <p:ext uri="{BB962C8B-B14F-4D97-AF65-F5344CB8AC3E}">
        <p14:creationId xmlns:p14="http://schemas.microsoft.com/office/powerpoint/2010/main" val="30173453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AA80A-2E29-9449-A39C-2127F7CC21D7}"/>
              </a:ext>
            </a:extLst>
          </p:cNvPr>
          <p:cNvSpPr>
            <a:spLocks noGrp="1"/>
          </p:cNvSpPr>
          <p:nvPr>
            <p:ph type="title"/>
          </p:nvPr>
        </p:nvSpPr>
        <p:spPr/>
        <p:txBody>
          <a:bodyPr/>
          <a:lstStyle/>
          <a:p>
            <a:r>
              <a:rPr lang="en-AU" i="1" dirty="0"/>
              <a:t>Standard 7</a:t>
            </a:r>
            <a:br>
              <a:rPr lang="en-AU" b="1" dirty="0"/>
            </a:br>
            <a:r>
              <a:rPr lang="en-AU" dirty="0"/>
              <a:t>Overseas student transfers</a:t>
            </a:r>
            <a:endParaRPr lang="en-US" dirty="0"/>
          </a:p>
        </p:txBody>
      </p:sp>
      <p:sp>
        <p:nvSpPr>
          <p:cNvPr id="3" name="Content Placeholder 2">
            <a:extLst>
              <a:ext uri="{FF2B5EF4-FFF2-40B4-BE49-F238E27FC236}">
                <a16:creationId xmlns:a16="http://schemas.microsoft.com/office/drawing/2014/main" id="{91F13AA8-DAFC-BD47-96CE-1380A77CFD5F}"/>
              </a:ext>
            </a:extLst>
          </p:cNvPr>
          <p:cNvSpPr>
            <a:spLocks noGrp="1"/>
          </p:cNvSpPr>
          <p:nvPr>
            <p:ph idx="1"/>
          </p:nvPr>
        </p:nvSpPr>
        <p:spPr/>
        <p:txBody>
          <a:bodyPr>
            <a:normAutofit/>
          </a:bodyPr>
          <a:lstStyle/>
          <a:p>
            <a:r>
              <a:rPr lang="en-AU" sz="2400" dirty="0">
                <a:latin typeface="Arial" panose="020B0604020202020204" pitchFamily="34" charset="0"/>
                <a:cs typeface="Arial" panose="020B0604020202020204" pitchFamily="34" charset="0"/>
              </a:rPr>
              <a:t>7.2.3 The circumstances which the registered provider considers as reasonable grounds to refuse the transfer</a:t>
            </a:r>
          </a:p>
          <a:p>
            <a:r>
              <a:rPr lang="en-AU" sz="2400" dirty="0">
                <a:latin typeface="Arial" panose="020B0604020202020204" pitchFamily="34" charset="0"/>
                <a:cs typeface="Arial" panose="020B0604020202020204" pitchFamily="34" charset="0"/>
              </a:rPr>
              <a:t>7.2.4 A reasonable timeframe for assessing and replying to the overseas student’s transfer request having regard to the restriction period.</a:t>
            </a:r>
          </a:p>
        </p:txBody>
      </p:sp>
      <p:sp>
        <p:nvSpPr>
          <p:cNvPr id="4" name="Footer Placeholder 3">
            <a:extLst>
              <a:ext uri="{FF2B5EF4-FFF2-40B4-BE49-F238E27FC236}">
                <a16:creationId xmlns:a16="http://schemas.microsoft.com/office/drawing/2014/main" id="{AE68F23A-474E-264C-8736-16CFC2D4B93E}"/>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91FD0DE8-F1AB-F747-9CAD-21558D4D1349}"/>
              </a:ext>
            </a:extLst>
          </p:cNvPr>
          <p:cNvSpPr>
            <a:spLocks noGrp="1"/>
          </p:cNvSpPr>
          <p:nvPr>
            <p:ph type="sldNum" sz="quarter" idx="12"/>
          </p:nvPr>
        </p:nvSpPr>
        <p:spPr/>
        <p:txBody>
          <a:bodyPr/>
          <a:lstStyle/>
          <a:p>
            <a:fld id="{D57F1E4F-1CFF-5643-939E-217C01CDF565}" type="slidenum">
              <a:rPr lang="en-US" smtClean="0"/>
              <a:pPr/>
              <a:t>53</a:t>
            </a:fld>
            <a:endParaRPr lang="en-US" dirty="0"/>
          </a:p>
        </p:txBody>
      </p:sp>
    </p:spTree>
    <p:extLst>
      <p:ext uri="{BB962C8B-B14F-4D97-AF65-F5344CB8AC3E}">
        <p14:creationId xmlns:p14="http://schemas.microsoft.com/office/powerpoint/2010/main" val="10510535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8ADE9-6BA3-CA44-A1E1-A1C89DDB9642}"/>
              </a:ext>
            </a:extLst>
          </p:cNvPr>
          <p:cNvSpPr>
            <a:spLocks noGrp="1"/>
          </p:cNvSpPr>
          <p:nvPr>
            <p:ph type="title"/>
          </p:nvPr>
        </p:nvSpPr>
        <p:spPr/>
        <p:txBody>
          <a:bodyPr/>
          <a:lstStyle/>
          <a:p>
            <a:r>
              <a:rPr lang="en-AU" i="1" dirty="0"/>
              <a:t>Standard 7</a:t>
            </a:r>
            <a:br>
              <a:rPr lang="en-AU" b="1" dirty="0"/>
            </a:br>
            <a:r>
              <a:rPr lang="en-AU" dirty="0"/>
              <a:t>Overseas student transfers</a:t>
            </a:r>
            <a:endParaRPr lang="en-US" dirty="0"/>
          </a:p>
        </p:txBody>
      </p:sp>
      <p:sp>
        <p:nvSpPr>
          <p:cNvPr id="3" name="Content Placeholder 2">
            <a:extLst>
              <a:ext uri="{FF2B5EF4-FFF2-40B4-BE49-F238E27FC236}">
                <a16:creationId xmlns:a16="http://schemas.microsoft.com/office/drawing/2014/main" id="{FB315631-F963-8D4E-AAEF-7CB49D252CDA}"/>
              </a:ext>
            </a:extLst>
          </p:cNvPr>
          <p:cNvSpPr>
            <a:spLocks noGrp="1"/>
          </p:cNvSpPr>
          <p:nvPr>
            <p:ph idx="1"/>
          </p:nvPr>
        </p:nvSpPr>
        <p:spPr/>
        <p:txBody>
          <a:bodyPr/>
          <a:lstStyle/>
          <a:p>
            <a:r>
              <a:rPr lang="en-AU" sz="2000" dirty="0">
                <a:latin typeface="Arial" panose="020B0604020202020204" pitchFamily="34" charset="0"/>
                <a:cs typeface="Arial" panose="020B0604020202020204" pitchFamily="34" charset="0"/>
              </a:rPr>
              <a:t>7.3 If the overseas student is under 18 years of age: </a:t>
            </a:r>
          </a:p>
          <a:p>
            <a:pPr lvl="1"/>
            <a:r>
              <a:rPr lang="en-AU" sz="2000" dirty="0">
                <a:latin typeface="Arial" panose="020B0604020202020204" pitchFamily="34" charset="0"/>
                <a:cs typeface="Arial" panose="020B0604020202020204" pitchFamily="34" charset="0"/>
              </a:rPr>
              <a:t>7.3.1 The registered provider must have written confirmation the overseas student’s parent or legal guardian supports the transfer</a:t>
            </a:r>
          </a:p>
          <a:p>
            <a:pPr lvl="1"/>
            <a:r>
              <a:rPr lang="en-AU" sz="2000" dirty="0">
                <a:latin typeface="Arial" panose="020B0604020202020204" pitchFamily="34" charset="0"/>
                <a:cs typeface="Arial" panose="020B0604020202020204" pitchFamily="34" charset="0"/>
              </a:rPr>
              <a:t>7.3.2 Where the overseas student is not being cared for in Australia by a parent or suitable nominated relative, the receiving provider must confirm it accepts responsibility for approving the student’s accommodation, support and general welfare arrangements in accordance with Standard 5 (Younger overseas students).</a:t>
            </a:r>
          </a:p>
          <a:p>
            <a:pPr marL="0" indent="0">
              <a:buNone/>
            </a:pPr>
            <a:endParaRPr lang="en-US" dirty="0"/>
          </a:p>
        </p:txBody>
      </p:sp>
      <p:sp>
        <p:nvSpPr>
          <p:cNvPr id="4" name="Footer Placeholder 3">
            <a:extLst>
              <a:ext uri="{FF2B5EF4-FFF2-40B4-BE49-F238E27FC236}">
                <a16:creationId xmlns:a16="http://schemas.microsoft.com/office/drawing/2014/main" id="{313C5F9F-7BC7-0C48-89BD-017ACAEB1D1A}"/>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07EEC8EE-AEBB-8845-A79F-2BA9FADEF9EA}"/>
              </a:ext>
            </a:extLst>
          </p:cNvPr>
          <p:cNvSpPr>
            <a:spLocks noGrp="1"/>
          </p:cNvSpPr>
          <p:nvPr>
            <p:ph type="sldNum" sz="quarter" idx="12"/>
          </p:nvPr>
        </p:nvSpPr>
        <p:spPr/>
        <p:txBody>
          <a:bodyPr/>
          <a:lstStyle/>
          <a:p>
            <a:fld id="{D57F1E4F-1CFF-5643-939E-217C01CDF565}" type="slidenum">
              <a:rPr lang="en-US" smtClean="0"/>
              <a:pPr/>
              <a:t>54</a:t>
            </a:fld>
            <a:endParaRPr lang="en-US" dirty="0"/>
          </a:p>
        </p:txBody>
      </p:sp>
    </p:spTree>
    <p:extLst>
      <p:ext uri="{BB962C8B-B14F-4D97-AF65-F5344CB8AC3E}">
        <p14:creationId xmlns:p14="http://schemas.microsoft.com/office/powerpoint/2010/main" val="425940811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43498-EC81-E243-991C-11100587A5CA}"/>
              </a:ext>
            </a:extLst>
          </p:cNvPr>
          <p:cNvSpPr>
            <a:spLocks noGrp="1"/>
          </p:cNvSpPr>
          <p:nvPr>
            <p:ph type="title"/>
          </p:nvPr>
        </p:nvSpPr>
        <p:spPr/>
        <p:txBody>
          <a:bodyPr/>
          <a:lstStyle/>
          <a:p>
            <a:r>
              <a:rPr lang="en-AU" i="1" dirty="0"/>
              <a:t>Standard 7</a:t>
            </a:r>
            <a:br>
              <a:rPr lang="en-AU" b="1" dirty="0"/>
            </a:br>
            <a:r>
              <a:rPr lang="en-AU" dirty="0"/>
              <a:t>Overseas student transfers</a:t>
            </a:r>
            <a:endParaRPr lang="en-US" dirty="0"/>
          </a:p>
        </p:txBody>
      </p:sp>
      <p:sp>
        <p:nvSpPr>
          <p:cNvPr id="3" name="Content Placeholder 2">
            <a:extLst>
              <a:ext uri="{FF2B5EF4-FFF2-40B4-BE49-F238E27FC236}">
                <a16:creationId xmlns:a16="http://schemas.microsoft.com/office/drawing/2014/main" id="{494AEBC6-8298-074C-B799-18B1A5C3B9BD}"/>
              </a:ext>
            </a:extLst>
          </p:cNvPr>
          <p:cNvSpPr>
            <a:spLocks noGrp="1"/>
          </p:cNvSpPr>
          <p:nvPr>
            <p:ph idx="1"/>
          </p:nvPr>
        </p:nvSpPr>
        <p:spPr/>
        <p:txBody>
          <a:bodyPr>
            <a:normAutofit/>
          </a:bodyPr>
          <a:lstStyle/>
          <a:p>
            <a:r>
              <a:rPr lang="en-AU" sz="2000" dirty="0">
                <a:latin typeface="Arial" panose="020B0604020202020204" pitchFamily="34" charset="0"/>
                <a:cs typeface="Arial" panose="020B0604020202020204" pitchFamily="34" charset="0"/>
              </a:rPr>
              <a:t>7.4  If a release is granted, it must be at no cost to the overseas student and the releasing registered provider must advise the overseas student to contact Immigration to seek advice on whether a new student visa is required. </a:t>
            </a:r>
          </a:p>
          <a:p>
            <a:r>
              <a:rPr lang="en-AU" sz="2000" dirty="0">
                <a:latin typeface="Arial" panose="020B0604020202020204" pitchFamily="34" charset="0"/>
                <a:cs typeface="Arial" panose="020B0604020202020204" pitchFamily="34" charset="0"/>
              </a:rPr>
              <a:t>7.5  If the registered provider intends to refuse the transfer request, they must inform the overseas student in writing of: </a:t>
            </a:r>
          </a:p>
          <a:p>
            <a:pPr lvl="1"/>
            <a:r>
              <a:rPr lang="en-AU" sz="2000" dirty="0">
                <a:latin typeface="Arial" panose="020B0604020202020204" pitchFamily="34" charset="0"/>
                <a:cs typeface="Arial" panose="020B0604020202020204" pitchFamily="34" charset="0"/>
              </a:rPr>
              <a:t>7.5.1 The reasons for the refusal </a:t>
            </a:r>
          </a:p>
          <a:p>
            <a:pPr lvl="1"/>
            <a:r>
              <a:rPr lang="en-AU" sz="2000" dirty="0">
                <a:latin typeface="Arial" panose="020B0604020202020204" pitchFamily="34" charset="0"/>
                <a:cs typeface="Arial" panose="020B0604020202020204" pitchFamily="34" charset="0"/>
              </a:rPr>
              <a:t>7.5.2 The overseas student’s right to access the provider’s complaints and appeals process, in accordance with Standard 10 (Complaints and appeals), within 20 working days.</a:t>
            </a:r>
          </a:p>
        </p:txBody>
      </p:sp>
      <p:sp>
        <p:nvSpPr>
          <p:cNvPr id="4" name="Footer Placeholder 3">
            <a:extLst>
              <a:ext uri="{FF2B5EF4-FFF2-40B4-BE49-F238E27FC236}">
                <a16:creationId xmlns:a16="http://schemas.microsoft.com/office/drawing/2014/main" id="{8C8C376E-A6A2-F843-8EE6-C94D576E46AD}"/>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55112ECE-7FE4-0B44-9868-D7745958C4D9}"/>
              </a:ext>
            </a:extLst>
          </p:cNvPr>
          <p:cNvSpPr>
            <a:spLocks noGrp="1"/>
          </p:cNvSpPr>
          <p:nvPr>
            <p:ph type="sldNum" sz="quarter" idx="12"/>
          </p:nvPr>
        </p:nvSpPr>
        <p:spPr/>
        <p:txBody>
          <a:bodyPr/>
          <a:lstStyle/>
          <a:p>
            <a:fld id="{D57F1E4F-1CFF-5643-939E-217C01CDF565}" type="slidenum">
              <a:rPr lang="en-US" smtClean="0"/>
              <a:pPr/>
              <a:t>55</a:t>
            </a:fld>
            <a:endParaRPr lang="en-US" dirty="0"/>
          </a:p>
        </p:txBody>
      </p:sp>
    </p:spTree>
    <p:extLst>
      <p:ext uri="{BB962C8B-B14F-4D97-AF65-F5344CB8AC3E}">
        <p14:creationId xmlns:p14="http://schemas.microsoft.com/office/powerpoint/2010/main" val="29873914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28D92-A45D-C945-A47F-50BA6A1B470C}"/>
              </a:ext>
            </a:extLst>
          </p:cNvPr>
          <p:cNvSpPr>
            <a:spLocks noGrp="1"/>
          </p:cNvSpPr>
          <p:nvPr>
            <p:ph type="title"/>
          </p:nvPr>
        </p:nvSpPr>
        <p:spPr/>
        <p:txBody>
          <a:bodyPr/>
          <a:lstStyle/>
          <a:p>
            <a:r>
              <a:rPr lang="en-AU" i="1" dirty="0"/>
              <a:t>Standard 7</a:t>
            </a:r>
            <a:br>
              <a:rPr lang="en-AU" b="1" dirty="0"/>
            </a:br>
            <a:r>
              <a:rPr lang="en-AU" dirty="0"/>
              <a:t>Overseas student transfers</a:t>
            </a:r>
            <a:endParaRPr lang="en-US" dirty="0"/>
          </a:p>
        </p:txBody>
      </p:sp>
      <p:sp>
        <p:nvSpPr>
          <p:cNvPr id="3" name="Content Placeholder 2">
            <a:extLst>
              <a:ext uri="{FF2B5EF4-FFF2-40B4-BE49-F238E27FC236}">
                <a16:creationId xmlns:a16="http://schemas.microsoft.com/office/drawing/2014/main" id="{C1344F5B-CC6B-A241-B17C-02D1863D84F5}"/>
              </a:ext>
            </a:extLst>
          </p:cNvPr>
          <p:cNvSpPr>
            <a:spLocks noGrp="1"/>
          </p:cNvSpPr>
          <p:nvPr>
            <p:ph idx="1"/>
          </p:nvPr>
        </p:nvSpPr>
        <p:spPr/>
        <p:txBody>
          <a:bodyPr/>
          <a:lstStyle/>
          <a:p>
            <a:r>
              <a:rPr lang="en-AU" sz="2000" dirty="0">
                <a:latin typeface="Arial" panose="020B0604020202020204" pitchFamily="34" charset="0"/>
                <a:cs typeface="Arial" panose="020B0604020202020204" pitchFamily="34" charset="0"/>
              </a:rPr>
              <a:t>7.6 The registered provider must not finalise the student’s refusal status in PRISMS until the appeal finds in favour of the registered provider, or the overseas student has chosen not to access the complaints and appeals processes within the 20 working day period, or the overseas student withdraws from the process.</a:t>
            </a:r>
          </a:p>
          <a:p>
            <a:r>
              <a:rPr lang="en-AU" sz="2000" dirty="0">
                <a:latin typeface="Arial" panose="020B0604020202020204" pitchFamily="34" charset="0"/>
                <a:cs typeface="Arial" panose="020B0604020202020204" pitchFamily="34" charset="0"/>
              </a:rPr>
              <a:t>7.7  The registered provider must maintain records of all requests from overseas students for a release and the assessment of, and decision regarding, the request for two years after the overseas student ceases to be an accepted student.</a:t>
            </a:r>
          </a:p>
          <a:p>
            <a:endParaRPr lang="en-US" dirty="0"/>
          </a:p>
        </p:txBody>
      </p:sp>
      <p:sp>
        <p:nvSpPr>
          <p:cNvPr id="4" name="Footer Placeholder 3">
            <a:extLst>
              <a:ext uri="{FF2B5EF4-FFF2-40B4-BE49-F238E27FC236}">
                <a16:creationId xmlns:a16="http://schemas.microsoft.com/office/drawing/2014/main" id="{688CAE4E-B69E-A74C-BBF5-0FB68D84CD0A}"/>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59015530-22BD-E74E-984C-B4632AEC22CB}"/>
              </a:ext>
            </a:extLst>
          </p:cNvPr>
          <p:cNvSpPr>
            <a:spLocks noGrp="1"/>
          </p:cNvSpPr>
          <p:nvPr>
            <p:ph type="sldNum" sz="quarter" idx="12"/>
          </p:nvPr>
        </p:nvSpPr>
        <p:spPr/>
        <p:txBody>
          <a:bodyPr/>
          <a:lstStyle/>
          <a:p>
            <a:fld id="{D57F1E4F-1CFF-5643-939E-217C01CDF565}" type="slidenum">
              <a:rPr lang="en-US" smtClean="0"/>
              <a:pPr/>
              <a:t>56</a:t>
            </a:fld>
            <a:endParaRPr lang="en-US" dirty="0"/>
          </a:p>
        </p:txBody>
      </p:sp>
    </p:spTree>
    <p:extLst>
      <p:ext uri="{BB962C8B-B14F-4D97-AF65-F5344CB8AC3E}">
        <p14:creationId xmlns:p14="http://schemas.microsoft.com/office/powerpoint/2010/main" val="26981573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ECB21-E694-3A46-94A1-F55CCECB8E4C}"/>
              </a:ext>
            </a:extLst>
          </p:cNvPr>
          <p:cNvSpPr>
            <a:spLocks noGrp="1"/>
          </p:cNvSpPr>
          <p:nvPr>
            <p:ph type="title"/>
          </p:nvPr>
        </p:nvSpPr>
        <p:spPr/>
        <p:txBody>
          <a:bodyPr>
            <a:normAutofit fontScale="90000"/>
          </a:bodyPr>
          <a:lstStyle/>
          <a:p>
            <a:r>
              <a:rPr lang="en-AU" i="1" dirty="0"/>
              <a:t>Standard 8</a:t>
            </a:r>
            <a:br>
              <a:rPr lang="en-AU" b="1" dirty="0"/>
            </a:br>
            <a:r>
              <a:rPr lang="en-AU" dirty="0"/>
              <a:t>Overseas student visa requirements</a:t>
            </a:r>
            <a:br>
              <a:rPr lang="en-AU" i="1" dirty="0"/>
            </a:br>
            <a:endParaRPr lang="en-US" dirty="0"/>
          </a:p>
        </p:txBody>
      </p:sp>
      <p:sp>
        <p:nvSpPr>
          <p:cNvPr id="3" name="Content Placeholder 2">
            <a:extLst>
              <a:ext uri="{FF2B5EF4-FFF2-40B4-BE49-F238E27FC236}">
                <a16:creationId xmlns:a16="http://schemas.microsoft.com/office/drawing/2014/main" id="{2808FFA5-5079-5D42-BAD7-44B9126E8C56}"/>
              </a:ext>
            </a:extLst>
          </p:cNvPr>
          <p:cNvSpPr>
            <a:spLocks noGrp="1"/>
          </p:cNvSpPr>
          <p:nvPr>
            <p:ph idx="1"/>
          </p:nvPr>
        </p:nvSpPr>
        <p:spPr/>
        <p:txBody>
          <a:bodyPr>
            <a:normAutofit/>
          </a:bodyPr>
          <a:lstStyle/>
          <a:p>
            <a:pPr marL="0" indent="0">
              <a:buNone/>
            </a:pPr>
            <a:r>
              <a:rPr lang="en-AU" sz="2000" i="1" dirty="0">
                <a:latin typeface="Arial" panose="020B0604020202020204" pitchFamily="34" charset="0"/>
                <a:cs typeface="Arial" panose="020B0604020202020204" pitchFamily="34" charset="0"/>
              </a:rPr>
              <a:t>Monitoring overseas student progress, attendance and course duration</a:t>
            </a:r>
          </a:p>
          <a:p>
            <a:r>
              <a:rPr lang="en-AU" sz="2000" dirty="0">
                <a:latin typeface="Arial" panose="020B0604020202020204" pitchFamily="34" charset="0"/>
                <a:cs typeface="Arial" panose="020B0604020202020204" pitchFamily="34" charset="0"/>
              </a:rPr>
              <a:t>8.1 The registered provider must monitor overseas students’ course progress and, where applicable, attendance for each course in which the overseas student is enrolled.</a:t>
            </a:r>
          </a:p>
          <a:p>
            <a:r>
              <a:rPr lang="en-AU" sz="2000" dirty="0">
                <a:latin typeface="Arial" panose="020B0604020202020204" pitchFamily="34" charset="0"/>
                <a:cs typeface="Arial" panose="020B0604020202020204" pitchFamily="34" charset="0"/>
              </a:rPr>
              <a:t>8.2 The expected duration of study specified in the overseas student’s </a:t>
            </a:r>
            <a:r>
              <a:rPr lang="en-AU" sz="2000" dirty="0" err="1">
                <a:latin typeface="Arial" panose="020B0604020202020204" pitchFamily="34" charset="0"/>
                <a:cs typeface="Arial" panose="020B0604020202020204" pitchFamily="34" charset="0"/>
              </a:rPr>
              <a:t>CoE</a:t>
            </a:r>
            <a:r>
              <a:rPr lang="en-AU" sz="2000" dirty="0">
                <a:latin typeface="Arial" panose="020B0604020202020204" pitchFamily="34" charset="0"/>
                <a:cs typeface="Arial" panose="020B0604020202020204" pitchFamily="34" charset="0"/>
              </a:rPr>
              <a:t> must not exceed the CRICOS registered duration. </a:t>
            </a:r>
          </a:p>
          <a:p>
            <a:r>
              <a:rPr lang="en-AU" sz="2000" dirty="0">
                <a:latin typeface="Arial" panose="020B0604020202020204" pitchFamily="34" charset="0"/>
                <a:cs typeface="Arial" panose="020B0604020202020204" pitchFamily="34" charset="0"/>
              </a:rPr>
              <a:t>8.3  The registered provider must monitor the progress of each overseas student to ensure the overseas student is in a position to complete the course within the expected duration specified on the overseas student’s </a:t>
            </a:r>
            <a:r>
              <a:rPr lang="en-AU" sz="2000" dirty="0" err="1">
                <a:latin typeface="Arial" panose="020B0604020202020204" pitchFamily="34" charset="0"/>
                <a:cs typeface="Arial" panose="020B0604020202020204" pitchFamily="34" charset="0"/>
              </a:rPr>
              <a:t>CoE</a:t>
            </a:r>
            <a:r>
              <a:rPr lang="en-AU" sz="2000" dirty="0">
                <a:latin typeface="Arial" panose="020B0604020202020204" pitchFamily="34" charset="0"/>
                <a:cs typeface="Arial" panose="020B0604020202020204" pitchFamily="34" charset="0"/>
              </a:rPr>
              <a:t>.</a:t>
            </a:r>
          </a:p>
        </p:txBody>
      </p:sp>
      <p:sp>
        <p:nvSpPr>
          <p:cNvPr id="4" name="Footer Placeholder 3">
            <a:extLst>
              <a:ext uri="{FF2B5EF4-FFF2-40B4-BE49-F238E27FC236}">
                <a16:creationId xmlns:a16="http://schemas.microsoft.com/office/drawing/2014/main" id="{F5F70DED-C34E-1045-AFC1-49D4F666F209}"/>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5AE6D77C-E055-9444-BF02-272D915704ED}"/>
              </a:ext>
            </a:extLst>
          </p:cNvPr>
          <p:cNvSpPr>
            <a:spLocks noGrp="1"/>
          </p:cNvSpPr>
          <p:nvPr>
            <p:ph type="sldNum" sz="quarter" idx="12"/>
          </p:nvPr>
        </p:nvSpPr>
        <p:spPr/>
        <p:txBody>
          <a:bodyPr/>
          <a:lstStyle/>
          <a:p>
            <a:fld id="{D57F1E4F-1CFF-5643-939E-217C01CDF565}" type="slidenum">
              <a:rPr lang="en-US" smtClean="0"/>
              <a:pPr/>
              <a:t>57</a:t>
            </a:fld>
            <a:endParaRPr lang="en-US" dirty="0"/>
          </a:p>
        </p:txBody>
      </p:sp>
    </p:spTree>
    <p:extLst>
      <p:ext uri="{BB962C8B-B14F-4D97-AF65-F5344CB8AC3E}">
        <p14:creationId xmlns:p14="http://schemas.microsoft.com/office/powerpoint/2010/main" val="62075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47F1E-BA20-CD47-824F-D09FDE616CAF}"/>
              </a:ext>
            </a:extLst>
          </p:cNvPr>
          <p:cNvSpPr>
            <a:spLocks noGrp="1"/>
          </p:cNvSpPr>
          <p:nvPr>
            <p:ph type="title"/>
          </p:nvPr>
        </p:nvSpPr>
        <p:spPr/>
        <p:txBody>
          <a:bodyPr/>
          <a:lstStyle/>
          <a:p>
            <a:r>
              <a:rPr lang="en-AU" i="1" dirty="0"/>
              <a:t>Standard 8</a:t>
            </a:r>
            <a:br>
              <a:rPr lang="en-AU" b="1" dirty="0"/>
            </a:br>
            <a:r>
              <a:rPr lang="en-AU" dirty="0"/>
              <a:t>Overseas student visa requirements</a:t>
            </a:r>
            <a:endParaRPr lang="en-US" dirty="0"/>
          </a:p>
        </p:txBody>
      </p:sp>
      <p:sp>
        <p:nvSpPr>
          <p:cNvPr id="3" name="Content Placeholder 2">
            <a:extLst>
              <a:ext uri="{FF2B5EF4-FFF2-40B4-BE49-F238E27FC236}">
                <a16:creationId xmlns:a16="http://schemas.microsoft.com/office/drawing/2014/main" id="{58587641-AE27-6645-8475-934D6C4742AF}"/>
              </a:ext>
            </a:extLst>
          </p:cNvPr>
          <p:cNvSpPr>
            <a:spLocks noGrp="1"/>
          </p:cNvSpPr>
          <p:nvPr>
            <p:ph idx="1"/>
          </p:nvPr>
        </p:nvSpPr>
        <p:spPr/>
        <p:txBody>
          <a:bodyPr>
            <a:normAutofit/>
          </a:bodyPr>
          <a:lstStyle/>
          <a:p>
            <a:r>
              <a:rPr lang="en-AU" sz="2000" dirty="0">
                <a:latin typeface="Arial" panose="020B0604020202020204" pitchFamily="34" charset="0"/>
                <a:cs typeface="Arial" panose="020B0604020202020204" pitchFamily="34" charset="0"/>
              </a:rPr>
              <a:t>8.4 The registered provider must have and implement documented policies and processes to identify, notify and assist an overseas student at risk of not meeting course progress or attendance requirements where there is evidence from the overseas student’s assessment tasks, participation in tuition activities or other indicators of academic progress that the overseas student is at risk of not meeting those requirements.</a:t>
            </a:r>
          </a:p>
          <a:p>
            <a:r>
              <a:rPr lang="en-AU" sz="2000" dirty="0">
                <a:latin typeface="Arial" panose="020B0604020202020204" pitchFamily="34" charset="0"/>
                <a:cs typeface="Arial" panose="020B0604020202020204" pitchFamily="34" charset="0"/>
              </a:rPr>
              <a:t>8.5 The registered provider must clearly outline and inform the overseas student before they commence the course of the requirements to achieve satisfactory course progress and, where applicable, attendance in each study period.</a:t>
            </a:r>
          </a:p>
        </p:txBody>
      </p:sp>
      <p:sp>
        <p:nvSpPr>
          <p:cNvPr id="4" name="Footer Placeholder 3">
            <a:extLst>
              <a:ext uri="{FF2B5EF4-FFF2-40B4-BE49-F238E27FC236}">
                <a16:creationId xmlns:a16="http://schemas.microsoft.com/office/drawing/2014/main" id="{58360860-6875-6B4C-B0FC-5CC4AAD7A6D4}"/>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F40BE52C-B6B3-704A-87EF-45FB355C29A0}"/>
              </a:ext>
            </a:extLst>
          </p:cNvPr>
          <p:cNvSpPr>
            <a:spLocks noGrp="1"/>
          </p:cNvSpPr>
          <p:nvPr>
            <p:ph type="sldNum" sz="quarter" idx="12"/>
          </p:nvPr>
        </p:nvSpPr>
        <p:spPr/>
        <p:txBody>
          <a:bodyPr/>
          <a:lstStyle/>
          <a:p>
            <a:fld id="{D57F1E4F-1CFF-5643-939E-217C01CDF565}" type="slidenum">
              <a:rPr lang="en-US" smtClean="0"/>
              <a:pPr/>
              <a:t>58</a:t>
            </a:fld>
            <a:endParaRPr lang="en-US" dirty="0"/>
          </a:p>
        </p:txBody>
      </p:sp>
    </p:spTree>
    <p:extLst>
      <p:ext uri="{BB962C8B-B14F-4D97-AF65-F5344CB8AC3E}">
        <p14:creationId xmlns:p14="http://schemas.microsoft.com/office/powerpoint/2010/main" val="21423196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903770-F2EB-FD4D-931B-EF2D962FFAD6}"/>
              </a:ext>
            </a:extLst>
          </p:cNvPr>
          <p:cNvSpPr>
            <a:spLocks noGrp="1"/>
          </p:cNvSpPr>
          <p:nvPr>
            <p:ph idx="1"/>
          </p:nvPr>
        </p:nvSpPr>
        <p:spPr>
          <a:xfrm>
            <a:off x="497720" y="462418"/>
            <a:ext cx="8596668" cy="5268911"/>
          </a:xfrm>
        </p:spPr>
        <p:txBody>
          <a:bodyPr>
            <a:normAutofit fontScale="92500" lnSpcReduction="20000"/>
          </a:bodyPr>
          <a:lstStyle/>
          <a:p>
            <a:pPr marL="0" indent="0">
              <a:buNone/>
            </a:pPr>
            <a:r>
              <a:rPr lang="en-AU" sz="1900" i="1" dirty="0">
                <a:latin typeface="Arial" panose="020B0604020202020204" pitchFamily="34" charset="0"/>
                <a:cs typeface="Arial" panose="020B0604020202020204" pitchFamily="34" charset="0"/>
              </a:rPr>
              <a:t>Schools, ELICOS and Foundation Programs: course progress and attendance requirements</a:t>
            </a:r>
          </a:p>
          <a:p>
            <a:r>
              <a:rPr lang="en-AU" sz="1900" dirty="0">
                <a:latin typeface="Arial" panose="020B0604020202020204" pitchFamily="34" charset="0"/>
                <a:cs typeface="Arial" panose="020B0604020202020204" pitchFamily="34" charset="0"/>
              </a:rPr>
              <a:t>8.6   The registered provider of a school, ELICOS or Foundation Program course must have and implement a documented policy and process for monitoring and recording attendance of the overseas student, specifying:</a:t>
            </a:r>
          </a:p>
          <a:p>
            <a:r>
              <a:rPr lang="en-AU" sz="1900" dirty="0">
                <a:latin typeface="Arial" panose="020B0604020202020204" pitchFamily="34" charset="0"/>
                <a:cs typeface="Arial" panose="020B0604020202020204" pitchFamily="34" charset="0"/>
              </a:rPr>
              <a:t>8.6.1  requirements for achieving satisfactory attendance for the course which at a minimum must be 80 per cent—or higher if specified under state or territory legislation or other regulatory requirements—of the scheduled contact hours</a:t>
            </a:r>
          </a:p>
          <a:p>
            <a:r>
              <a:rPr lang="en-AU" sz="1900" dirty="0">
                <a:latin typeface="Arial" panose="020B0604020202020204" pitchFamily="34" charset="0"/>
                <a:cs typeface="Arial" panose="020B0604020202020204" pitchFamily="34" charset="0"/>
              </a:rPr>
              <a:t>8.6.2  The method for working out minimum attendance under this standard</a:t>
            </a:r>
          </a:p>
          <a:p>
            <a:r>
              <a:rPr lang="en-AU" sz="1900" dirty="0">
                <a:latin typeface="Arial" panose="020B0604020202020204" pitchFamily="34" charset="0"/>
                <a:cs typeface="Arial" panose="020B0604020202020204" pitchFamily="34" charset="0"/>
              </a:rPr>
              <a:t>8.6.3  Processes for recording course attendance </a:t>
            </a:r>
          </a:p>
          <a:p>
            <a:r>
              <a:rPr lang="en-AU" sz="1900" dirty="0">
                <a:latin typeface="Arial" panose="020B0604020202020204" pitchFamily="34" charset="0"/>
                <a:cs typeface="Arial" panose="020B0604020202020204" pitchFamily="34" charset="0"/>
              </a:rPr>
              <a:t>8.6.4  Details of the registered provider’s intervention strategy to identify, notify and assist overseas students who have been absent for more than five consecutive days without approval, or who are at risk of not meeting attendance requirements before the overseas student’s attendance drops below 80 per cent</a:t>
            </a:r>
          </a:p>
          <a:p>
            <a:r>
              <a:rPr lang="en-AU" sz="1900" dirty="0">
                <a:latin typeface="Arial" panose="020B0604020202020204" pitchFamily="34" charset="0"/>
                <a:cs typeface="Arial" panose="020B0604020202020204" pitchFamily="34" charset="0"/>
              </a:rPr>
              <a:t>8.6.5  Processes for determining the point at which the overseas student has failed to meet satisfactory course attendance.</a:t>
            </a:r>
          </a:p>
          <a:p>
            <a:endParaRPr lang="en-US" dirty="0"/>
          </a:p>
        </p:txBody>
      </p:sp>
      <p:sp>
        <p:nvSpPr>
          <p:cNvPr id="4" name="Footer Placeholder 3">
            <a:extLst>
              <a:ext uri="{FF2B5EF4-FFF2-40B4-BE49-F238E27FC236}">
                <a16:creationId xmlns:a16="http://schemas.microsoft.com/office/drawing/2014/main" id="{5A27A68A-9841-384E-9415-B214DEC414C9}"/>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A0D9F0C4-EA7D-5E46-B528-84E696D4FA0A}"/>
              </a:ext>
            </a:extLst>
          </p:cNvPr>
          <p:cNvSpPr>
            <a:spLocks noGrp="1"/>
          </p:cNvSpPr>
          <p:nvPr>
            <p:ph type="sldNum" sz="quarter" idx="12"/>
          </p:nvPr>
        </p:nvSpPr>
        <p:spPr/>
        <p:txBody>
          <a:bodyPr/>
          <a:lstStyle/>
          <a:p>
            <a:fld id="{D57F1E4F-1CFF-5643-939E-217C01CDF565}" type="slidenum">
              <a:rPr lang="en-US" smtClean="0"/>
              <a:pPr/>
              <a:t>59</a:t>
            </a:fld>
            <a:endParaRPr lang="en-US" dirty="0"/>
          </a:p>
        </p:txBody>
      </p:sp>
    </p:spTree>
    <p:extLst>
      <p:ext uri="{BB962C8B-B14F-4D97-AF65-F5344CB8AC3E}">
        <p14:creationId xmlns:p14="http://schemas.microsoft.com/office/powerpoint/2010/main" val="1997058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9C63E-5144-9945-B3B7-27A668B6BD68}"/>
              </a:ext>
            </a:extLst>
          </p:cNvPr>
          <p:cNvSpPr>
            <a:spLocks noGrp="1"/>
          </p:cNvSpPr>
          <p:nvPr>
            <p:ph type="title"/>
          </p:nvPr>
        </p:nvSpPr>
        <p:spPr/>
        <p:txBody>
          <a:bodyPr>
            <a:normAutofit fontScale="90000"/>
          </a:bodyPr>
          <a:lstStyle/>
          <a:p>
            <a:r>
              <a:rPr lang="en-AU" i="1" dirty="0"/>
              <a:t>Standard 1</a:t>
            </a:r>
            <a:br>
              <a:rPr lang="en-AU" b="1" dirty="0"/>
            </a:br>
            <a:r>
              <a:rPr lang="en-AU" dirty="0"/>
              <a:t>Marketing information and practices</a:t>
            </a:r>
            <a:br>
              <a:rPr lang="en-AU" i="1" dirty="0"/>
            </a:br>
            <a:endParaRPr lang="en-US" dirty="0"/>
          </a:p>
        </p:txBody>
      </p:sp>
      <p:sp>
        <p:nvSpPr>
          <p:cNvPr id="3" name="Content Placeholder 2">
            <a:extLst>
              <a:ext uri="{FF2B5EF4-FFF2-40B4-BE49-F238E27FC236}">
                <a16:creationId xmlns:a16="http://schemas.microsoft.com/office/drawing/2014/main" id="{7F008FD7-4110-C74E-A31D-270841319D38}"/>
              </a:ext>
            </a:extLst>
          </p:cNvPr>
          <p:cNvSpPr>
            <a:spLocks noGrp="1"/>
          </p:cNvSpPr>
          <p:nvPr>
            <p:ph idx="1"/>
          </p:nvPr>
        </p:nvSpPr>
        <p:spPr/>
        <p:txBody>
          <a:bodyPr>
            <a:normAutofit/>
          </a:bodyPr>
          <a:lstStyle/>
          <a:p>
            <a:r>
              <a:rPr lang="en-AU" sz="2800" dirty="0">
                <a:latin typeface="Arial" panose="020B0604020202020204" pitchFamily="34" charset="0"/>
                <a:cs typeface="Arial" panose="020B0604020202020204" pitchFamily="34" charset="0"/>
              </a:rPr>
              <a:t>1.1  The registered provider must ensure that the marketing and promotion of its courses and education services in connection with the recruitment of overseas students or intending overseas students, including through an education agent (in accordance with Standard 4), is not false or misleading, and is consistent with Australian Consumer Law.</a:t>
            </a:r>
          </a:p>
          <a:p>
            <a:endParaRPr lang="en-AU" dirty="0"/>
          </a:p>
          <a:p>
            <a:endParaRPr lang="en-US" dirty="0"/>
          </a:p>
        </p:txBody>
      </p:sp>
      <p:sp>
        <p:nvSpPr>
          <p:cNvPr id="4" name="Footer Placeholder 3">
            <a:extLst>
              <a:ext uri="{FF2B5EF4-FFF2-40B4-BE49-F238E27FC236}">
                <a16:creationId xmlns:a16="http://schemas.microsoft.com/office/drawing/2014/main" id="{47A75D7D-E937-1246-B278-8AFA825F61C7}"/>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B91CAB27-4A47-054E-BD02-275DE9DBFD0A}"/>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4324173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670915-FF27-5C4C-9AB8-B1EDA386064A}"/>
              </a:ext>
            </a:extLst>
          </p:cNvPr>
          <p:cNvSpPr>
            <a:spLocks noGrp="1"/>
          </p:cNvSpPr>
          <p:nvPr>
            <p:ph idx="1"/>
          </p:nvPr>
        </p:nvSpPr>
        <p:spPr>
          <a:xfrm>
            <a:off x="677334" y="734787"/>
            <a:ext cx="8596668" cy="5306576"/>
          </a:xfrm>
        </p:spPr>
        <p:txBody>
          <a:bodyPr>
            <a:normAutofit fontScale="92500"/>
          </a:bodyPr>
          <a:lstStyle/>
          <a:p>
            <a:r>
              <a:rPr lang="en-AU" sz="2400" dirty="0">
                <a:latin typeface="Arial" panose="020B0604020202020204" pitchFamily="34" charset="0"/>
                <a:cs typeface="Arial" panose="020B0604020202020204" pitchFamily="34" charset="0"/>
              </a:rPr>
              <a:t>8.7  The registered provider must have and implement a documented policy and process for monitoring and recording course progress for the overseas student, specifying:</a:t>
            </a:r>
          </a:p>
          <a:p>
            <a:pPr lvl="1"/>
            <a:r>
              <a:rPr lang="en-AU" sz="2400" dirty="0">
                <a:latin typeface="Arial" panose="020B0604020202020204" pitchFamily="34" charset="0"/>
                <a:cs typeface="Arial" panose="020B0604020202020204" pitchFamily="34" charset="0"/>
              </a:rPr>
              <a:t>8.7.1 Requirements for achieving satisfactory course progress for the course </a:t>
            </a:r>
          </a:p>
          <a:p>
            <a:pPr lvl="1"/>
            <a:r>
              <a:rPr lang="en-AU" sz="2400" dirty="0">
                <a:latin typeface="Arial" panose="020B0604020202020204" pitchFamily="34" charset="0"/>
                <a:cs typeface="Arial" panose="020B0604020202020204" pitchFamily="34" charset="0"/>
              </a:rPr>
              <a:t>8.7.2 Processes for recording and assessing course progress </a:t>
            </a:r>
          </a:p>
          <a:p>
            <a:pPr lvl="1"/>
            <a:r>
              <a:rPr lang="en-AU" sz="2400" dirty="0">
                <a:latin typeface="Arial" panose="020B0604020202020204" pitchFamily="34" charset="0"/>
                <a:cs typeface="Arial" panose="020B0604020202020204" pitchFamily="34" charset="0"/>
              </a:rPr>
              <a:t>8.7.3  Details of the registered provider’s intervention strategy to identify, notify and assist students at risk of not meeting course progress requirements in sufficient time for those students to achieve satisfactory course progress</a:t>
            </a:r>
          </a:p>
          <a:p>
            <a:pPr lvl="1"/>
            <a:r>
              <a:rPr lang="en-AU" sz="2400" dirty="0">
                <a:latin typeface="Arial" panose="020B0604020202020204" pitchFamily="34" charset="0"/>
                <a:cs typeface="Arial" panose="020B0604020202020204" pitchFamily="34" charset="0"/>
              </a:rPr>
              <a:t>8.7.4  Processes for determining the point at which the student has failed to meet satisfactory course progress.</a:t>
            </a:r>
          </a:p>
          <a:p>
            <a:endParaRPr lang="en-US" dirty="0"/>
          </a:p>
        </p:txBody>
      </p:sp>
      <p:sp>
        <p:nvSpPr>
          <p:cNvPr id="4" name="Footer Placeholder 3">
            <a:extLst>
              <a:ext uri="{FF2B5EF4-FFF2-40B4-BE49-F238E27FC236}">
                <a16:creationId xmlns:a16="http://schemas.microsoft.com/office/drawing/2014/main" id="{E474076F-CC15-3A42-AB9F-5572ACA84C78}"/>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CCC85B00-62B9-E14A-A631-2325F17D772C}"/>
              </a:ext>
            </a:extLst>
          </p:cNvPr>
          <p:cNvSpPr>
            <a:spLocks noGrp="1"/>
          </p:cNvSpPr>
          <p:nvPr>
            <p:ph type="sldNum" sz="quarter" idx="12"/>
          </p:nvPr>
        </p:nvSpPr>
        <p:spPr/>
        <p:txBody>
          <a:bodyPr/>
          <a:lstStyle/>
          <a:p>
            <a:fld id="{D57F1E4F-1CFF-5643-939E-217C01CDF565}" type="slidenum">
              <a:rPr lang="en-US" smtClean="0"/>
              <a:pPr/>
              <a:t>60</a:t>
            </a:fld>
            <a:endParaRPr lang="en-US" dirty="0"/>
          </a:p>
        </p:txBody>
      </p:sp>
    </p:spTree>
    <p:extLst>
      <p:ext uri="{BB962C8B-B14F-4D97-AF65-F5344CB8AC3E}">
        <p14:creationId xmlns:p14="http://schemas.microsoft.com/office/powerpoint/2010/main" val="18166031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DB37B-F7BB-C644-8C9D-40A1DD7AC2C5}"/>
              </a:ext>
            </a:extLst>
          </p:cNvPr>
          <p:cNvSpPr>
            <a:spLocks noGrp="1"/>
          </p:cNvSpPr>
          <p:nvPr>
            <p:ph type="title"/>
          </p:nvPr>
        </p:nvSpPr>
        <p:spPr>
          <a:xfrm>
            <a:off x="677334" y="609600"/>
            <a:ext cx="8596668" cy="647700"/>
          </a:xfrm>
        </p:spPr>
        <p:txBody>
          <a:bodyPr/>
          <a:lstStyle/>
          <a:p>
            <a:r>
              <a:rPr lang="en-US" dirty="0"/>
              <a:t>N/A TO MVC</a:t>
            </a:r>
          </a:p>
        </p:txBody>
      </p:sp>
      <p:sp>
        <p:nvSpPr>
          <p:cNvPr id="3" name="Content Placeholder 2">
            <a:extLst>
              <a:ext uri="{FF2B5EF4-FFF2-40B4-BE49-F238E27FC236}">
                <a16:creationId xmlns:a16="http://schemas.microsoft.com/office/drawing/2014/main" id="{B6CC0FF7-9ECB-2647-9108-C3A37C6F0588}"/>
              </a:ext>
            </a:extLst>
          </p:cNvPr>
          <p:cNvSpPr>
            <a:spLocks noGrp="1"/>
          </p:cNvSpPr>
          <p:nvPr>
            <p:ph idx="1"/>
          </p:nvPr>
        </p:nvSpPr>
        <p:spPr>
          <a:xfrm>
            <a:off x="677334" y="1371601"/>
            <a:ext cx="8596668" cy="4669762"/>
          </a:xfrm>
        </p:spPr>
        <p:txBody>
          <a:bodyPr>
            <a:normAutofit fontScale="92500" lnSpcReduction="10000"/>
          </a:bodyPr>
          <a:lstStyle/>
          <a:p>
            <a:pPr marL="0" indent="0">
              <a:buNone/>
            </a:pPr>
            <a:r>
              <a:rPr lang="en-AU" i="1" dirty="0"/>
              <a:t>Higher education: course progress requirements</a:t>
            </a:r>
          </a:p>
          <a:p>
            <a:r>
              <a:rPr lang="en-AU" dirty="0"/>
              <a:t>8.8  The registered provider of a higher education course must have and implement a documented policy and process for monitoring and recording course progress for the overseas student, specifying:</a:t>
            </a:r>
          </a:p>
          <a:p>
            <a:r>
              <a:rPr lang="en-AU" dirty="0"/>
              <a:t>8.8.1 requirements for achieving satisfactory course progress, including </a:t>
            </a:r>
            <a:r>
              <a:rPr lang="en-AU" dirty="0" err="1"/>
              <a:t>policiesthat</a:t>
            </a:r>
            <a:r>
              <a:rPr lang="en-AU" dirty="0"/>
              <a:t> promote and uphold the academic integrity of the registered course, and processes to address misconduct and allegations of misconduct</a:t>
            </a:r>
          </a:p>
          <a:p>
            <a:r>
              <a:rPr lang="en-AU" dirty="0"/>
              <a:t>8.8.2 processes for recording and assessing course progress requirements</a:t>
            </a:r>
          </a:p>
          <a:p>
            <a:r>
              <a:rPr lang="en-AU" dirty="0"/>
              <a:t>8.8.3 processes to identify overseas students at risk of unsatisfactory course progress</a:t>
            </a:r>
          </a:p>
          <a:p>
            <a:r>
              <a:rPr lang="en-AU" dirty="0"/>
              <a:t>8.8.4  details of the registered provider’s intervention strategy to assist overseas students at risk of not meeting course progress requirements in sufficient time for those overseas students to achieve satisfactory course progress</a:t>
            </a:r>
          </a:p>
          <a:p>
            <a:r>
              <a:rPr lang="en-AU" dirty="0"/>
              <a:t>8.8.5  processes for determining the point at which the overseas student has failed to meet satisfactory course progress.</a:t>
            </a:r>
          </a:p>
          <a:p>
            <a:endParaRPr lang="en-US" dirty="0"/>
          </a:p>
        </p:txBody>
      </p:sp>
      <p:sp>
        <p:nvSpPr>
          <p:cNvPr id="4" name="Footer Placeholder 3">
            <a:extLst>
              <a:ext uri="{FF2B5EF4-FFF2-40B4-BE49-F238E27FC236}">
                <a16:creationId xmlns:a16="http://schemas.microsoft.com/office/drawing/2014/main" id="{649005AC-48A7-9648-B755-82672A2A7E66}"/>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2D22B7AB-FC91-7647-ADE3-3A408ECD6C3F}"/>
              </a:ext>
            </a:extLst>
          </p:cNvPr>
          <p:cNvSpPr>
            <a:spLocks noGrp="1"/>
          </p:cNvSpPr>
          <p:nvPr>
            <p:ph type="sldNum" sz="quarter" idx="12"/>
          </p:nvPr>
        </p:nvSpPr>
        <p:spPr/>
        <p:txBody>
          <a:bodyPr/>
          <a:lstStyle/>
          <a:p>
            <a:fld id="{D57F1E4F-1CFF-5643-939E-217C01CDF565}" type="slidenum">
              <a:rPr lang="en-US" smtClean="0"/>
              <a:pPr/>
              <a:t>61</a:t>
            </a:fld>
            <a:endParaRPr lang="en-US" dirty="0"/>
          </a:p>
        </p:txBody>
      </p:sp>
    </p:spTree>
    <p:extLst>
      <p:ext uri="{BB962C8B-B14F-4D97-AF65-F5344CB8AC3E}">
        <p14:creationId xmlns:p14="http://schemas.microsoft.com/office/powerpoint/2010/main" val="136885466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BCF93B-FA2A-3646-AC34-753E02255CB2}"/>
              </a:ext>
            </a:extLst>
          </p:cNvPr>
          <p:cNvSpPr>
            <a:spLocks noGrp="1"/>
          </p:cNvSpPr>
          <p:nvPr>
            <p:ph idx="1"/>
          </p:nvPr>
        </p:nvSpPr>
        <p:spPr>
          <a:xfrm>
            <a:off x="677334" y="359229"/>
            <a:ext cx="8596668" cy="5682133"/>
          </a:xfrm>
        </p:spPr>
        <p:txBody>
          <a:bodyPr>
            <a:normAutofit fontScale="92500" lnSpcReduction="20000"/>
          </a:bodyPr>
          <a:lstStyle/>
          <a:p>
            <a:pPr marL="0" indent="0">
              <a:buNone/>
            </a:pPr>
            <a:r>
              <a:rPr lang="en-AU" sz="2000" i="1" dirty="0">
                <a:latin typeface="Arial" panose="020B0604020202020204" pitchFamily="34" charset="0"/>
                <a:cs typeface="Arial" panose="020B0604020202020204" pitchFamily="34" charset="0"/>
              </a:rPr>
              <a:t>Vocational education and training (VET): course progress and attendance requirements</a:t>
            </a:r>
          </a:p>
          <a:p>
            <a:r>
              <a:rPr lang="en-AU" sz="2000" dirty="0">
                <a:latin typeface="Arial" panose="020B0604020202020204" pitchFamily="34" charset="0"/>
                <a:cs typeface="Arial" panose="020B0604020202020204" pitchFamily="34" charset="0"/>
              </a:rPr>
              <a:t>8.9 The registered provider of a VET course as defined in the NVETR Act must have and implement a documented policy and process for assessing course progress that includes:</a:t>
            </a:r>
          </a:p>
          <a:p>
            <a:r>
              <a:rPr lang="en-AU" sz="2000" dirty="0">
                <a:latin typeface="Arial" panose="020B0604020202020204" pitchFamily="34" charset="0"/>
                <a:cs typeface="Arial" panose="020B0604020202020204" pitchFamily="34" charset="0"/>
              </a:rPr>
              <a:t>8.9.1 Requirements for achieving satisfactory course progress, including policies that promote and uphold the academic integrity of the registered course and meet the training package or accredited course requirements where </a:t>
            </a:r>
            <a:r>
              <a:rPr lang="en-AU" sz="2000" dirty="0" err="1">
                <a:latin typeface="Arial" panose="020B0604020202020204" pitchFamily="34" charset="0"/>
                <a:cs typeface="Arial" panose="020B0604020202020204" pitchFamily="34" charset="0"/>
              </a:rPr>
              <a:t>applicable,and</a:t>
            </a:r>
            <a:r>
              <a:rPr lang="en-AU" sz="2000" dirty="0">
                <a:latin typeface="Arial" panose="020B0604020202020204" pitchFamily="34" charset="0"/>
                <a:cs typeface="Arial" panose="020B0604020202020204" pitchFamily="34" charset="0"/>
              </a:rPr>
              <a:t> processes to address misconduct and allegations of misconduct</a:t>
            </a:r>
          </a:p>
          <a:p>
            <a:r>
              <a:rPr lang="en-AU" sz="2000" dirty="0">
                <a:latin typeface="Arial" panose="020B0604020202020204" pitchFamily="34" charset="0"/>
                <a:cs typeface="Arial" panose="020B0604020202020204" pitchFamily="34" charset="0"/>
              </a:rPr>
              <a:t>8.9.2 Processes for recording and assessing course progress requirements</a:t>
            </a:r>
          </a:p>
          <a:p>
            <a:r>
              <a:rPr lang="en-AU" sz="2000" dirty="0">
                <a:latin typeface="Arial" panose="020B0604020202020204" pitchFamily="34" charset="0"/>
                <a:cs typeface="Arial" panose="020B0604020202020204" pitchFamily="34" charset="0"/>
              </a:rPr>
              <a:t>8.9.3  Processes to identify overseas students at risk of unsatisfactory course progress</a:t>
            </a:r>
          </a:p>
          <a:p>
            <a:r>
              <a:rPr lang="en-AU" sz="2000" dirty="0">
                <a:latin typeface="Arial" panose="020B0604020202020204" pitchFamily="34" charset="0"/>
                <a:cs typeface="Arial" panose="020B0604020202020204" pitchFamily="34" charset="0"/>
              </a:rPr>
              <a:t>8.9.4 Details of the registered provider’s intervention strategy to assist overseas students at risk of not meeting course progress requirements in sufficient time for those overseas students to achieve satisfactory course progress</a:t>
            </a:r>
          </a:p>
          <a:p>
            <a:r>
              <a:rPr lang="en-AU" sz="2000" dirty="0">
                <a:latin typeface="Arial" panose="020B0604020202020204" pitchFamily="34" charset="0"/>
                <a:cs typeface="Arial" panose="020B0604020202020204" pitchFamily="34" charset="0"/>
              </a:rPr>
              <a:t>8.9.5  Processes for determining the point at which the overseas student has failed to meet satisfactory course progress.</a:t>
            </a:r>
          </a:p>
          <a:p>
            <a:endParaRPr lang="en-US" dirty="0"/>
          </a:p>
        </p:txBody>
      </p:sp>
      <p:sp>
        <p:nvSpPr>
          <p:cNvPr id="4" name="Footer Placeholder 3">
            <a:extLst>
              <a:ext uri="{FF2B5EF4-FFF2-40B4-BE49-F238E27FC236}">
                <a16:creationId xmlns:a16="http://schemas.microsoft.com/office/drawing/2014/main" id="{59A4C2D0-8593-EB44-A835-F323AE9B3B8B}"/>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9D3540A0-193A-E541-9D5F-1AEF7979BFB6}"/>
              </a:ext>
            </a:extLst>
          </p:cNvPr>
          <p:cNvSpPr>
            <a:spLocks noGrp="1"/>
          </p:cNvSpPr>
          <p:nvPr>
            <p:ph type="sldNum" sz="quarter" idx="12"/>
          </p:nvPr>
        </p:nvSpPr>
        <p:spPr/>
        <p:txBody>
          <a:bodyPr/>
          <a:lstStyle/>
          <a:p>
            <a:fld id="{D57F1E4F-1CFF-5643-939E-217C01CDF565}" type="slidenum">
              <a:rPr lang="en-US" smtClean="0"/>
              <a:pPr/>
              <a:t>62</a:t>
            </a:fld>
            <a:endParaRPr lang="en-US" dirty="0"/>
          </a:p>
        </p:txBody>
      </p:sp>
    </p:spTree>
    <p:extLst>
      <p:ext uri="{BB962C8B-B14F-4D97-AF65-F5344CB8AC3E}">
        <p14:creationId xmlns:p14="http://schemas.microsoft.com/office/powerpoint/2010/main" val="28513191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AAE4C-01E3-684C-BEEA-E6FE03F3626B}"/>
              </a:ext>
            </a:extLst>
          </p:cNvPr>
          <p:cNvSpPr>
            <a:spLocks noGrp="1"/>
          </p:cNvSpPr>
          <p:nvPr>
            <p:ph type="title"/>
          </p:nvPr>
        </p:nvSpPr>
        <p:spPr/>
        <p:txBody>
          <a:bodyPr/>
          <a:lstStyle/>
          <a:p>
            <a:r>
              <a:rPr lang="en-AU" i="1" dirty="0"/>
              <a:t>Standard 8</a:t>
            </a:r>
            <a:br>
              <a:rPr lang="en-AU" b="1" dirty="0"/>
            </a:br>
            <a:r>
              <a:rPr lang="en-AU" dirty="0"/>
              <a:t>Overseas student visa requirements</a:t>
            </a:r>
            <a:endParaRPr lang="en-US" dirty="0"/>
          </a:p>
        </p:txBody>
      </p:sp>
      <p:sp>
        <p:nvSpPr>
          <p:cNvPr id="3" name="Content Placeholder 2">
            <a:extLst>
              <a:ext uri="{FF2B5EF4-FFF2-40B4-BE49-F238E27FC236}">
                <a16:creationId xmlns:a16="http://schemas.microsoft.com/office/drawing/2014/main" id="{0730A7FD-F211-A14D-A44B-680228CB563E}"/>
              </a:ext>
            </a:extLst>
          </p:cNvPr>
          <p:cNvSpPr>
            <a:spLocks noGrp="1"/>
          </p:cNvSpPr>
          <p:nvPr>
            <p:ph idx="1"/>
          </p:nvPr>
        </p:nvSpPr>
        <p:spPr/>
        <p:txBody>
          <a:bodyPr>
            <a:normAutofit/>
          </a:bodyPr>
          <a:lstStyle/>
          <a:p>
            <a:r>
              <a:rPr lang="en-AU" sz="2000" dirty="0">
                <a:latin typeface="Arial" panose="020B0604020202020204" pitchFamily="34" charset="0"/>
                <a:cs typeface="Arial" panose="020B0604020202020204" pitchFamily="34" charset="0"/>
              </a:rPr>
              <a:t>8.10  The registered provider must have and implement a documented policy and process for monitoring the attendance of overseas students if the requirement to implement and maintain minimum attendance requirements for overseas students is set as a condition of the provider’s registration by an ESOS agency.</a:t>
            </a:r>
          </a:p>
          <a:p>
            <a:r>
              <a:rPr lang="en-AU" sz="2000" dirty="0">
                <a:latin typeface="Arial" panose="020B0604020202020204" pitchFamily="34" charset="0"/>
                <a:cs typeface="Arial" panose="020B0604020202020204" pitchFamily="34" charset="0"/>
              </a:rPr>
              <a:t>8.11 If an ESOS agency requires a VET provider to monitor overseas student </a:t>
            </a:r>
            <a:r>
              <a:rPr lang="en-AU" sz="2000" dirty="0" err="1">
                <a:latin typeface="Arial" panose="020B0604020202020204" pitchFamily="34" charset="0"/>
                <a:cs typeface="Arial" panose="020B0604020202020204" pitchFamily="34" charset="0"/>
              </a:rPr>
              <a:t>attendanceas</a:t>
            </a:r>
            <a:r>
              <a:rPr lang="en-AU" sz="2000" dirty="0">
                <a:latin typeface="Arial" panose="020B0604020202020204" pitchFamily="34" charset="0"/>
                <a:cs typeface="Arial" panose="020B0604020202020204" pitchFamily="34" charset="0"/>
              </a:rPr>
              <a:t> a condition of registration, the minimum requirement for attendance is 80 per </a:t>
            </a:r>
            <a:r>
              <a:rPr lang="en-AU" sz="2000" dirty="0" err="1">
                <a:latin typeface="Arial" panose="020B0604020202020204" pitchFamily="34" charset="0"/>
                <a:cs typeface="Arial" panose="020B0604020202020204" pitchFamily="34" charset="0"/>
              </a:rPr>
              <a:t>centof</a:t>
            </a:r>
            <a:r>
              <a:rPr lang="en-AU" sz="2000" dirty="0">
                <a:latin typeface="Arial" panose="020B0604020202020204" pitchFamily="34" charset="0"/>
                <a:cs typeface="Arial" panose="020B0604020202020204" pitchFamily="34" charset="0"/>
              </a:rPr>
              <a:t> the scheduled contact hours for the course.</a:t>
            </a:r>
          </a:p>
          <a:p>
            <a:endParaRPr lang="en-US" dirty="0"/>
          </a:p>
        </p:txBody>
      </p:sp>
      <p:sp>
        <p:nvSpPr>
          <p:cNvPr id="4" name="Footer Placeholder 3">
            <a:extLst>
              <a:ext uri="{FF2B5EF4-FFF2-40B4-BE49-F238E27FC236}">
                <a16:creationId xmlns:a16="http://schemas.microsoft.com/office/drawing/2014/main" id="{11555F99-90D3-2443-A001-CB7CA6BA1534}"/>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41F5B1B5-790F-2243-8F9A-0747B0092DB7}"/>
              </a:ext>
            </a:extLst>
          </p:cNvPr>
          <p:cNvSpPr>
            <a:spLocks noGrp="1"/>
          </p:cNvSpPr>
          <p:nvPr>
            <p:ph type="sldNum" sz="quarter" idx="12"/>
          </p:nvPr>
        </p:nvSpPr>
        <p:spPr/>
        <p:txBody>
          <a:bodyPr/>
          <a:lstStyle/>
          <a:p>
            <a:fld id="{D57F1E4F-1CFF-5643-939E-217C01CDF565}" type="slidenum">
              <a:rPr lang="en-US" smtClean="0"/>
              <a:pPr/>
              <a:t>63</a:t>
            </a:fld>
            <a:endParaRPr lang="en-US" dirty="0"/>
          </a:p>
        </p:txBody>
      </p:sp>
    </p:spTree>
    <p:extLst>
      <p:ext uri="{BB962C8B-B14F-4D97-AF65-F5344CB8AC3E}">
        <p14:creationId xmlns:p14="http://schemas.microsoft.com/office/powerpoint/2010/main" val="3343406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4F24D-3E27-EE4F-91E4-B185DF56B2D6}"/>
              </a:ext>
            </a:extLst>
          </p:cNvPr>
          <p:cNvSpPr>
            <a:spLocks noGrp="1"/>
          </p:cNvSpPr>
          <p:nvPr>
            <p:ph type="title"/>
          </p:nvPr>
        </p:nvSpPr>
        <p:spPr/>
        <p:txBody>
          <a:bodyPr/>
          <a:lstStyle/>
          <a:p>
            <a:r>
              <a:rPr lang="en-AU" i="1" dirty="0"/>
              <a:t>Standard 8</a:t>
            </a:r>
            <a:br>
              <a:rPr lang="en-AU" b="1" dirty="0"/>
            </a:br>
            <a:r>
              <a:rPr lang="en-AU" dirty="0"/>
              <a:t>Overseas student visa requirements</a:t>
            </a:r>
            <a:endParaRPr lang="en-US" dirty="0"/>
          </a:p>
        </p:txBody>
      </p:sp>
      <p:sp>
        <p:nvSpPr>
          <p:cNvPr id="3" name="Content Placeholder 2">
            <a:extLst>
              <a:ext uri="{FF2B5EF4-FFF2-40B4-BE49-F238E27FC236}">
                <a16:creationId xmlns:a16="http://schemas.microsoft.com/office/drawing/2014/main" id="{44B5A796-9AD8-C045-8384-3C127AC5B1C9}"/>
              </a:ext>
            </a:extLst>
          </p:cNvPr>
          <p:cNvSpPr>
            <a:spLocks noGrp="1"/>
          </p:cNvSpPr>
          <p:nvPr>
            <p:ph idx="1"/>
          </p:nvPr>
        </p:nvSpPr>
        <p:spPr>
          <a:xfrm>
            <a:off x="677334" y="2160589"/>
            <a:ext cx="8744252" cy="3880773"/>
          </a:xfrm>
        </p:spPr>
        <p:txBody>
          <a:bodyPr>
            <a:noAutofit/>
          </a:bodyPr>
          <a:lstStyle/>
          <a:p>
            <a:r>
              <a:rPr lang="en-AU" sz="1600" dirty="0">
                <a:latin typeface="Arial" panose="020B0604020202020204" pitchFamily="34" charset="0"/>
                <a:cs typeface="Arial" panose="020B0604020202020204" pitchFamily="34" charset="0"/>
              </a:rPr>
              <a:t>8.12 If an ESOS agency requires A VET provider to monitor overseas student attendance, the registered provider must have and implement a documented policy and process for monitoring and recording attendance of the overseas student, specifying:</a:t>
            </a:r>
          </a:p>
          <a:p>
            <a:pPr lvl="1"/>
            <a:r>
              <a:rPr lang="en-AU" dirty="0">
                <a:latin typeface="Arial" panose="020B0604020202020204" pitchFamily="34" charset="0"/>
                <a:cs typeface="Arial" panose="020B0604020202020204" pitchFamily="34" charset="0"/>
              </a:rPr>
              <a:t>8.12.1  The method for working out minimum attendance under this standard</a:t>
            </a:r>
          </a:p>
          <a:p>
            <a:pPr lvl="1"/>
            <a:r>
              <a:rPr lang="en-AU" dirty="0">
                <a:latin typeface="Arial" panose="020B0604020202020204" pitchFamily="34" charset="0"/>
                <a:cs typeface="Arial" panose="020B0604020202020204" pitchFamily="34" charset="0"/>
              </a:rPr>
              <a:t>8.12.2 Processes for recording course attendance </a:t>
            </a:r>
          </a:p>
          <a:p>
            <a:pPr lvl="1"/>
            <a:r>
              <a:rPr lang="en-AU" dirty="0">
                <a:latin typeface="Arial" panose="020B0604020202020204" pitchFamily="34" charset="0"/>
                <a:cs typeface="Arial" panose="020B0604020202020204" pitchFamily="34" charset="0"/>
              </a:rPr>
              <a:t>8.12.3  Details of the registered provider’s intervention strategy to identify, notify and assist overseas students who have been absent for more than five consecutive days without approval, or who are at risk of not meeting attendance requirements before the overseas student’s attendance drops below 80 per cent</a:t>
            </a:r>
          </a:p>
          <a:p>
            <a:pPr lvl="1"/>
            <a:r>
              <a:rPr lang="en-AU" dirty="0">
                <a:latin typeface="Arial" panose="020B0604020202020204" pitchFamily="34" charset="0"/>
                <a:cs typeface="Arial" panose="020B0604020202020204" pitchFamily="34" charset="0"/>
              </a:rPr>
              <a:t>8.12.4  Processes for determining the point at which the overseas student has failed to meet satisfactory course attendance. </a:t>
            </a:r>
            <a:br>
              <a:rPr lang="en-AU"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5949FAA7-BF95-A941-9953-374C5EF2EBD0}"/>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AC735050-3ADD-B043-A808-6E9CB95EFF72}"/>
              </a:ext>
            </a:extLst>
          </p:cNvPr>
          <p:cNvSpPr>
            <a:spLocks noGrp="1"/>
          </p:cNvSpPr>
          <p:nvPr>
            <p:ph type="sldNum" sz="quarter" idx="12"/>
          </p:nvPr>
        </p:nvSpPr>
        <p:spPr/>
        <p:txBody>
          <a:bodyPr/>
          <a:lstStyle/>
          <a:p>
            <a:fld id="{D57F1E4F-1CFF-5643-939E-217C01CDF565}" type="slidenum">
              <a:rPr lang="en-US" smtClean="0"/>
              <a:pPr/>
              <a:t>64</a:t>
            </a:fld>
            <a:endParaRPr lang="en-US" dirty="0"/>
          </a:p>
        </p:txBody>
      </p:sp>
    </p:spTree>
    <p:extLst>
      <p:ext uri="{BB962C8B-B14F-4D97-AF65-F5344CB8AC3E}">
        <p14:creationId xmlns:p14="http://schemas.microsoft.com/office/powerpoint/2010/main" val="8871699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8A5750-8978-B844-86EF-D5C6C637F53D}"/>
              </a:ext>
            </a:extLst>
          </p:cNvPr>
          <p:cNvSpPr>
            <a:spLocks noGrp="1"/>
          </p:cNvSpPr>
          <p:nvPr>
            <p:ph idx="1"/>
          </p:nvPr>
        </p:nvSpPr>
        <p:spPr>
          <a:xfrm>
            <a:off x="677333" y="375557"/>
            <a:ext cx="8776909" cy="5665805"/>
          </a:xfrm>
        </p:spPr>
        <p:txBody>
          <a:bodyPr>
            <a:normAutofit/>
          </a:bodyPr>
          <a:lstStyle/>
          <a:p>
            <a:pPr marL="0" indent="0">
              <a:buNone/>
            </a:pPr>
            <a:r>
              <a:rPr lang="en-AU" sz="2000" i="1" dirty="0">
                <a:latin typeface="Arial" panose="020B0604020202020204" pitchFamily="34" charset="0"/>
                <a:cs typeface="Arial" panose="020B0604020202020204" pitchFamily="34" charset="0"/>
              </a:rPr>
              <a:t>Reporting unsatisfactory course progress or unsatisfactory course attendance</a:t>
            </a:r>
          </a:p>
          <a:p>
            <a:r>
              <a:rPr lang="en-AU" sz="2000" dirty="0">
                <a:latin typeface="Arial" panose="020B0604020202020204" pitchFamily="34" charset="0"/>
                <a:cs typeface="Arial" panose="020B0604020202020204" pitchFamily="34" charset="0"/>
              </a:rPr>
              <a:t>8.13 Where the registered provider has assessed the overseas student as not meeting course progress or attendance requirements, the registered provider must give the overseas student a written notice as soon as practicable which:</a:t>
            </a:r>
          </a:p>
          <a:p>
            <a:pPr lvl="1"/>
            <a:r>
              <a:rPr lang="en-AU" sz="2000" dirty="0">
                <a:latin typeface="Arial" panose="020B0604020202020204" pitchFamily="34" charset="0"/>
                <a:cs typeface="Arial" panose="020B0604020202020204" pitchFamily="34" charset="0"/>
              </a:rPr>
              <a:t>8.13.1 Notifies the overseas student that the registered provider intends to report the overseas student for unsatisfactory course progress or unsatisfactory course attendance</a:t>
            </a:r>
          </a:p>
          <a:p>
            <a:pPr lvl="1"/>
            <a:r>
              <a:rPr lang="en-AU" sz="2000" dirty="0">
                <a:latin typeface="Arial" panose="020B0604020202020204" pitchFamily="34" charset="0"/>
                <a:cs typeface="Arial" panose="020B0604020202020204" pitchFamily="34" charset="0"/>
              </a:rPr>
              <a:t>8.13.2 Informs the overseas student of the reasons for the intention to report</a:t>
            </a:r>
          </a:p>
          <a:p>
            <a:pPr lvl="1"/>
            <a:r>
              <a:rPr lang="en-AU" sz="2000" dirty="0">
                <a:latin typeface="Arial" panose="020B0604020202020204" pitchFamily="34" charset="0"/>
                <a:cs typeface="Arial" panose="020B0604020202020204" pitchFamily="34" charset="0"/>
              </a:rPr>
              <a:t>8.13.3 Advises the overseas student of their right to access the registered provider’s complaints and appeals process, in accordance with Standard 10 (Complaints and appeals), within 20 working days.</a:t>
            </a:r>
          </a:p>
          <a:p>
            <a:endParaRPr lang="en-US" dirty="0"/>
          </a:p>
        </p:txBody>
      </p:sp>
      <p:sp>
        <p:nvSpPr>
          <p:cNvPr id="4" name="Footer Placeholder 3">
            <a:extLst>
              <a:ext uri="{FF2B5EF4-FFF2-40B4-BE49-F238E27FC236}">
                <a16:creationId xmlns:a16="http://schemas.microsoft.com/office/drawing/2014/main" id="{C271BC92-9BAA-6C43-9682-98DF1FF9E866}"/>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26ED694A-4F3D-A64A-8552-0307FCA0CD5A}"/>
              </a:ext>
            </a:extLst>
          </p:cNvPr>
          <p:cNvSpPr>
            <a:spLocks noGrp="1"/>
          </p:cNvSpPr>
          <p:nvPr>
            <p:ph type="sldNum" sz="quarter" idx="12"/>
          </p:nvPr>
        </p:nvSpPr>
        <p:spPr/>
        <p:txBody>
          <a:bodyPr/>
          <a:lstStyle/>
          <a:p>
            <a:fld id="{D57F1E4F-1CFF-5643-939E-217C01CDF565}" type="slidenum">
              <a:rPr lang="en-US" smtClean="0"/>
              <a:pPr/>
              <a:t>65</a:t>
            </a:fld>
            <a:endParaRPr lang="en-US" dirty="0"/>
          </a:p>
        </p:txBody>
      </p:sp>
    </p:spTree>
    <p:extLst>
      <p:ext uri="{BB962C8B-B14F-4D97-AF65-F5344CB8AC3E}">
        <p14:creationId xmlns:p14="http://schemas.microsoft.com/office/powerpoint/2010/main" val="253093253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8191FB-0211-9444-A279-66FF0DD2DF7E}"/>
              </a:ext>
            </a:extLst>
          </p:cNvPr>
          <p:cNvSpPr>
            <a:spLocks noGrp="1"/>
          </p:cNvSpPr>
          <p:nvPr>
            <p:ph idx="1"/>
          </p:nvPr>
        </p:nvSpPr>
        <p:spPr>
          <a:xfrm>
            <a:off x="677334" y="408215"/>
            <a:ext cx="8596668" cy="5633148"/>
          </a:xfrm>
        </p:spPr>
        <p:txBody>
          <a:bodyPr>
            <a:normAutofit/>
          </a:bodyPr>
          <a:lstStyle/>
          <a:p>
            <a:r>
              <a:rPr lang="en-AU" sz="2000" dirty="0">
                <a:latin typeface="Arial" panose="020B0604020202020204" pitchFamily="34" charset="0"/>
                <a:cs typeface="Arial" panose="020B0604020202020204" pitchFamily="34" charset="0"/>
              </a:rPr>
              <a:t>8.14 The registered provider must only report unsatisfactory course progress or unsatisfactory course attendance in PRISMS in accordance with section 19(2) of the ESOS Act if: </a:t>
            </a:r>
          </a:p>
          <a:p>
            <a:pPr lvl="1"/>
            <a:r>
              <a:rPr lang="en-AU" sz="2000" dirty="0">
                <a:latin typeface="Arial" panose="020B0604020202020204" pitchFamily="34" charset="0"/>
                <a:cs typeface="Arial" panose="020B0604020202020204" pitchFamily="34" charset="0"/>
              </a:rPr>
              <a:t>8.14.1 the internal and external complaints processes have been completed and the decision or recommendation supports the registered provider, or </a:t>
            </a:r>
          </a:p>
          <a:p>
            <a:pPr lvl="1"/>
            <a:r>
              <a:rPr lang="en-AU" sz="2000" dirty="0">
                <a:latin typeface="Arial" panose="020B0604020202020204" pitchFamily="34" charset="0"/>
                <a:cs typeface="Arial" panose="020B0604020202020204" pitchFamily="34" charset="0"/>
              </a:rPr>
              <a:t>8.14.2  the overseas student has chosen not to access the internal complaints and appeals process within the 20 working day period, or </a:t>
            </a:r>
          </a:p>
          <a:p>
            <a:pPr lvl="1"/>
            <a:r>
              <a:rPr lang="en-AU" sz="2000" dirty="0">
                <a:latin typeface="Arial" panose="020B0604020202020204" pitchFamily="34" charset="0"/>
                <a:cs typeface="Arial" panose="020B0604020202020204" pitchFamily="34" charset="0"/>
              </a:rPr>
              <a:t>8.14.3 the overseas student has chosen not to access the external complaints and appeals process, or </a:t>
            </a:r>
          </a:p>
          <a:p>
            <a:pPr lvl="1"/>
            <a:r>
              <a:rPr lang="en-AU" sz="2000" dirty="0">
                <a:latin typeface="Arial" panose="020B0604020202020204" pitchFamily="34" charset="0"/>
                <a:cs typeface="Arial" panose="020B0604020202020204" pitchFamily="34" charset="0"/>
              </a:rPr>
              <a:t>8.14.4 the overseas student withdraws from the internal or external appeals processes by notifying the registered provider in writing.</a:t>
            </a:r>
          </a:p>
          <a:p>
            <a:endParaRPr lang="en-US" dirty="0"/>
          </a:p>
        </p:txBody>
      </p:sp>
      <p:sp>
        <p:nvSpPr>
          <p:cNvPr id="4" name="Footer Placeholder 3">
            <a:extLst>
              <a:ext uri="{FF2B5EF4-FFF2-40B4-BE49-F238E27FC236}">
                <a16:creationId xmlns:a16="http://schemas.microsoft.com/office/drawing/2014/main" id="{90C7EC50-3152-4646-9D14-EC50914573A3}"/>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CFB88DA1-F260-BD4B-85F6-A79914DB4520}"/>
              </a:ext>
            </a:extLst>
          </p:cNvPr>
          <p:cNvSpPr>
            <a:spLocks noGrp="1"/>
          </p:cNvSpPr>
          <p:nvPr>
            <p:ph type="sldNum" sz="quarter" idx="12"/>
          </p:nvPr>
        </p:nvSpPr>
        <p:spPr/>
        <p:txBody>
          <a:bodyPr/>
          <a:lstStyle/>
          <a:p>
            <a:fld id="{D57F1E4F-1CFF-5643-939E-217C01CDF565}" type="slidenum">
              <a:rPr lang="en-US" smtClean="0"/>
              <a:pPr/>
              <a:t>66</a:t>
            </a:fld>
            <a:endParaRPr lang="en-US" dirty="0"/>
          </a:p>
        </p:txBody>
      </p:sp>
    </p:spTree>
    <p:extLst>
      <p:ext uri="{BB962C8B-B14F-4D97-AF65-F5344CB8AC3E}">
        <p14:creationId xmlns:p14="http://schemas.microsoft.com/office/powerpoint/2010/main" val="330658066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C89926-6953-AD47-ABD0-C099A31CD0FB}"/>
              </a:ext>
            </a:extLst>
          </p:cNvPr>
          <p:cNvSpPr>
            <a:spLocks noGrp="1"/>
          </p:cNvSpPr>
          <p:nvPr>
            <p:ph idx="1"/>
          </p:nvPr>
        </p:nvSpPr>
        <p:spPr>
          <a:xfrm>
            <a:off x="677334" y="391887"/>
            <a:ext cx="8596668" cy="5649476"/>
          </a:xfrm>
        </p:spPr>
        <p:txBody>
          <a:bodyPr/>
          <a:lstStyle/>
          <a:p>
            <a:r>
              <a:rPr lang="en-AU" sz="2000" dirty="0">
                <a:latin typeface="Arial" panose="020B0604020202020204" pitchFamily="34" charset="0"/>
                <a:cs typeface="Arial" panose="020B0604020202020204" pitchFamily="34" charset="0"/>
              </a:rPr>
              <a:t>8.15  The registered provider may decide not to report the overseas student for breaching the attendance requirements if the overseas student is still attending at least 70 per cent of the scheduled course contact hours and:</a:t>
            </a:r>
          </a:p>
          <a:p>
            <a:pPr lvl="1"/>
            <a:r>
              <a:rPr lang="en-AU" sz="2000" dirty="0">
                <a:latin typeface="Arial" panose="020B0604020202020204" pitchFamily="34" charset="0"/>
                <a:cs typeface="Arial" panose="020B0604020202020204" pitchFamily="34" charset="0"/>
              </a:rPr>
              <a:t>8.15.1  for school, ELICOS and Foundation Program courses, the overseas student provides genuine evidence demonstrating that compassionate or compelling circumstances apply; or</a:t>
            </a:r>
          </a:p>
          <a:p>
            <a:pPr lvl="1"/>
            <a:r>
              <a:rPr lang="en-AU" sz="2000" dirty="0">
                <a:latin typeface="Arial" panose="020B0604020202020204" pitchFamily="34" charset="0"/>
                <a:cs typeface="Arial" panose="020B0604020202020204" pitchFamily="34" charset="0"/>
              </a:rPr>
              <a:t>8.15.2 for VET courses, the student is maintaining satisfactory course progress.</a:t>
            </a:r>
            <a:br>
              <a:rPr lang="en-AU" dirty="0"/>
            </a:br>
            <a:endParaRPr lang="en-US" dirty="0"/>
          </a:p>
        </p:txBody>
      </p:sp>
      <p:sp>
        <p:nvSpPr>
          <p:cNvPr id="4" name="Footer Placeholder 3">
            <a:extLst>
              <a:ext uri="{FF2B5EF4-FFF2-40B4-BE49-F238E27FC236}">
                <a16:creationId xmlns:a16="http://schemas.microsoft.com/office/drawing/2014/main" id="{67BC39AB-CF0F-DF4E-AF86-0E180D5AC43C}"/>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666AA4E6-4FA5-2643-A263-36A8AC0C1830}"/>
              </a:ext>
            </a:extLst>
          </p:cNvPr>
          <p:cNvSpPr>
            <a:spLocks noGrp="1"/>
          </p:cNvSpPr>
          <p:nvPr>
            <p:ph type="sldNum" sz="quarter" idx="12"/>
          </p:nvPr>
        </p:nvSpPr>
        <p:spPr/>
        <p:txBody>
          <a:bodyPr/>
          <a:lstStyle/>
          <a:p>
            <a:fld id="{D57F1E4F-1CFF-5643-939E-217C01CDF565}" type="slidenum">
              <a:rPr lang="en-US" smtClean="0"/>
              <a:pPr/>
              <a:t>67</a:t>
            </a:fld>
            <a:endParaRPr lang="en-US" dirty="0"/>
          </a:p>
        </p:txBody>
      </p:sp>
    </p:spTree>
    <p:extLst>
      <p:ext uri="{BB962C8B-B14F-4D97-AF65-F5344CB8AC3E}">
        <p14:creationId xmlns:p14="http://schemas.microsoft.com/office/powerpoint/2010/main" val="28428616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4CC99B-E247-8341-8BCE-89213DE4F125}"/>
              </a:ext>
            </a:extLst>
          </p:cNvPr>
          <p:cNvSpPr>
            <a:spLocks noGrp="1"/>
          </p:cNvSpPr>
          <p:nvPr>
            <p:ph idx="1"/>
          </p:nvPr>
        </p:nvSpPr>
        <p:spPr>
          <a:xfrm>
            <a:off x="677334" y="440871"/>
            <a:ext cx="8596668" cy="5600491"/>
          </a:xfrm>
        </p:spPr>
        <p:txBody>
          <a:bodyPr>
            <a:noAutofit/>
          </a:bodyPr>
          <a:lstStyle/>
          <a:p>
            <a:pPr marL="0" indent="0">
              <a:buNone/>
            </a:pPr>
            <a:r>
              <a:rPr lang="en-AU" i="1" dirty="0">
                <a:latin typeface="Arial" panose="020B0604020202020204" pitchFamily="34" charset="0"/>
                <a:cs typeface="Arial" panose="020B0604020202020204" pitchFamily="34" charset="0"/>
              </a:rPr>
              <a:t>Allowable extensions of course duration</a:t>
            </a:r>
          </a:p>
          <a:p>
            <a:r>
              <a:rPr lang="en-AU" dirty="0">
                <a:latin typeface="Arial" panose="020B0604020202020204" pitchFamily="34" charset="0"/>
                <a:cs typeface="Arial" panose="020B0604020202020204" pitchFamily="34" charset="0"/>
              </a:rPr>
              <a:t>8.16  The registered provider must not extend the duration of the overseas student’s enrolment if the overseas student is unable to complete the course within the expected duration, unless:</a:t>
            </a:r>
          </a:p>
          <a:p>
            <a:r>
              <a:rPr lang="en-AU" dirty="0">
                <a:latin typeface="Arial" panose="020B0604020202020204" pitchFamily="34" charset="0"/>
                <a:cs typeface="Arial" panose="020B0604020202020204" pitchFamily="34" charset="0"/>
              </a:rPr>
              <a:t>8.16.1 There are compassionate or compelling circumstances, as assessed by the registered provider on the basis of demonstrable evidence, or</a:t>
            </a:r>
          </a:p>
          <a:p>
            <a:r>
              <a:rPr lang="en-AU" dirty="0">
                <a:latin typeface="Arial" panose="020B0604020202020204" pitchFamily="34" charset="0"/>
                <a:cs typeface="Arial" panose="020B0604020202020204" pitchFamily="34" charset="0"/>
              </a:rPr>
              <a:t>8.16.2 The registered provider has implemented, or is in the process of implementing, an intervention strategy for the overseas student because the overseas student is at risk of not meeting course progress requirements, or</a:t>
            </a:r>
          </a:p>
          <a:p>
            <a:r>
              <a:rPr lang="en-AU" dirty="0">
                <a:latin typeface="Arial" panose="020B0604020202020204" pitchFamily="34" charset="0"/>
                <a:cs typeface="Arial" panose="020B0604020202020204" pitchFamily="34" charset="0"/>
              </a:rPr>
              <a:t>8.16.3 An approved deferral or suspension of the overseas student’s enrolment has occurred under Standard 9 (Deferring, suspending or cancelling the overseas student’s enrolment).</a:t>
            </a:r>
          </a:p>
          <a:p>
            <a:pPr marL="0" indent="0">
              <a:buNone/>
            </a:pPr>
            <a:r>
              <a:rPr lang="en-AU" dirty="0">
                <a:latin typeface="Arial" panose="020B0604020202020204" pitchFamily="34" charset="0"/>
                <a:cs typeface="Arial" panose="020B0604020202020204" pitchFamily="34" charset="0"/>
              </a:rPr>
              <a:t>8.17  If the registered provider extends the duration of the student's enrolment, the provider must advise the student to contact Immigration to seek advice on any potential impacts on their visa, including the need to obtain a new visa.</a:t>
            </a: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FE38B6BD-7614-9843-A765-3709FDF4ACC4}"/>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94ECD8CE-C722-B342-AD86-647801C956E1}"/>
              </a:ext>
            </a:extLst>
          </p:cNvPr>
          <p:cNvSpPr>
            <a:spLocks noGrp="1"/>
          </p:cNvSpPr>
          <p:nvPr>
            <p:ph type="sldNum" sz="quarter" idx="12"/>
          </p:nvPr>
        </p:nvSpPr>
        <p:spPr/>
        <p:txBody>
          <a:bodyPr/>
          <a:lstStyle/>
          <a:p>
            <a:fld id="{D57F1E4F-1CFF-5643-939E-217C01CDF565}" type="slidenum">
              <a:rPr lang="en-US" smtClean="0"/>
              <a:pPr/>
              <a:t>68</a:t>
            </a:fld>
            <a:endParaRPr lang="en-US" dirty="0"/>
          </a:p>
        </p:txBody>
      </p:sp>
    </p:spTree>
    <p:extLst>
      <p:ext uri="{BB962C8B-B14F-4D97-AF65-F5344CB8AC3E}">
        <p14:creationId xmlns:p14="http://schemas.microsoft.com/office/powerpoint/2010/main" val="37821064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D70901-4218-5B47-9050-1DEE594B5058}"/>
              </a:ext>
            </a:extLst>
          </p:cNvPr>
          <p:cNvSpPr>
            <a:spLocks noGrp="1"/>
          </p:cNvSpPr>
          <p:nvPr>
            <p:ph idx="1"/>
          </p:nvPr>
        </p:nvSpPr>
        <p:spPr>
          <a:xfrm>
            <a:off x="677334" y="571501"/>
            <a:ext cx="8596668" cy="5469862"/>
          </a:xfrm>
        </p:spPr>
        <p:txBody>
          <a:bodyPr/>
          <a:lstStyle/>
          <a:p>
            <a:pPr marL="0" indent="0">
              <a:buNone/>
            </a:pPr>
            <a:r>
              <a:rPr lang="en-AU" sz="2000" i="1" dirty="0">
                <a:latin typeface="Arial" panose="020B0604020202020204" pitchFamily="34" charset="0"/>
                <a:cs typeface="Arial" panose="020B0604020202020204" pitchFamily="34" charset="0"/>
              </a:rPr>
              <a:t>Modes of delivery</a:t>
            </a:r>
          </a:p>
          <a:p>
            <a:r>
              <a:rPr lang="en-AU" sz="2000" b="1" dirty="0">
                <a:latin typeface="Arial" panose="020B0604020202020204" pitchFamily="34" charset="0"/>
                <a:cs typeface="Arial" panose="020B0604020202020204" pitchFamily="34" charset="0"/>
              </a:rPr>
              <a:t>Note</a:t>
            </a:r>
            <a:r>
              <a:rPr lang="en-AU" sz="2000" dirty="0">
                <a:latin typeface="Arial" panose="020B0604020202020204" pitchFamily="34" charset="0"/>
                <a:cs typeface="Arial" panose="020B0604020202020204" pitchFamily="34" charset="0"/>
              </a:rPr>
              <a:t>: </a:t>
            </a:r>
            <a:r>
              <a:rPr lang="en-AU" sz="2000" i="1" dirty="0">
                <a:latin typeface="Arial" panose="020B0604020202020204" pitchFamily="34" charset="0"/>
                <a:cs typeface="Arial" panose="020B0604020202020204" pitchFamily="34" charset="0"/>
              </a:rPr>
              <a:t>Online learning is study where the teacher and overseas student primarily communicate through digital media, technology-based tools and IT networks and does not require the overseas student to attend scheduled classes or maintain contact hours. For the purposes of the ESOS framework, online learning does not include the provision of online lectures, tuition or other resources that supplement scheduled classes or contact hours. </a:t>
            </a:r>
          </a:p>
          <a:p>
            <a:r>
              <a:rPr lang="en-AU" sz="2000" i="1" dirty="0">
                <a:latin typeface="Arial" panose="020B0604020202020204" pitchFamily="34" charset="0"/>
                <a:cs typeface="Arial" panose="020B0604020202020204" pitchFamily="34" charset="0"/>
              </a:rPr>
              <a:t>Distance learning is any learning that an overseas student undertakes off campus and does not require an overseas student on a student visa to physically attend regular tuition for the course on campus at the provider’s registered location.</a:t>
            </a:r>
            <a:endParaRPr lang="en-AU" sz="2000" dirty="0">
              <a:latin typeface="Arial" panose="020B0604020202020204" pitchFamily="34" charset="0"/>
              <a:cs typeface="Arial" panose="020B0604020202020204" pitchFamily="34" charset="0"/>
            </a:endParaRPr>
          </a:p>
          <a:p>
            <a:endParaRPr lang="en-US" dirty="0"/>
          </a:p>
        </p:txBody>
      </p:sp>
      <p:sp>
        <p:nvSpPr>
          <p:cNvPr id="4" name="Footer Placeholder 3">
            <a:extLst>
              <a:ext uri="{FF2B5EF4-FFF2-40B4-BE49-F238E27FC236}">
                <a16:creationId xmlns:a16="http://schemas.microsoft.com/office/drawing/2014/main" id="{40A2426B-78F9-9B49-9819-0A6742E2A96C}"/>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0C826D85-9A8D-6940-A57B-CD78F9150BB3}"/>
              </a:ext>
            </a:extLst>
          </p:cNvPr>
          <p:cNvSpPr>
            <a:spLocks noGrp="1"/>
          </p:cNvSpPr>
          <p:nvPr>
            <p:ph type="sldNum" sz="quarter" idx="12"/>
          </p:nvPr>
        </p:nvSpPr>
        <p:spPr/>
        <p:txBody>
          <a:bodyPr/>
          <a:lstStyle/>
          <a:p>
            <a:fld id="{D57F1E4F-1CFF-5643-939E-217C01CDF565}" type="slidenum">
              <a:rPr lang="en-US" smtClean="0"/>
              <a:pPr/>
              <a:t>69</a:t>
            </a:fld>
            <a:endParaRPr lang="en-US" dirty="0"/>
          </a:p>
        </p:txBody>
      </p:sp>
    </p:spTree>
    <p:extLst>
      <p:ext uri="{BB962C8B-B14F-4D97-AF65-F5344CB8AC3E}">
        <p14:creationId xmlns:p14="http://schemas.microsoft.com/office/powerpoint/2010/main" val="2425240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CF71D-F240-0049-A0E4-ADEB61217187}"/>
              </a:ext>
            </a:extLst>
          </p:cNvPr>
          <p:cNvSpPr>
            <a:spLocks noGrp="1"/>
          </p:cNvSpPr>
          <p:nvPr>
            <p:ph type="title"/>
          </p:nvPr>
        </p:nvSpPr>
        <p:spPr/>
        <p:txBody>
          <a:bodyPr>
            <a:normAutofit fontScale="90000"/>
          </a:bodyPr>
          <a:lstStyle/>
          <a:p>
            <a:r>
              <a:rPr lang="en-AU" i="1" dirty="0"/>
              <a:t>Standard 1</a:t>
            </a:r>
            <a:br>
              <a:rPr lang="en-AU" b="1" dirty="0"/>
            </a:br>
            <a:r>
              <a:rPr lang="en-AU" dirty="0"/>
              <a:t>Marketing information and practices (Cont..)</a:t>
            </a:r>
            <a:endParaRPr lang="en-US" dirty="0"/>
          </a:p>
        </p:txBody>
      </p:sp>
      <p:sp>
        <p:nvSpPr>
          <p:cNvPr id="3" name="Content Placeholder 2">
            <a:extLst>
              <a:ext uri="{FF2B5EF4-FFF2-40B4-BE49-F238E27FC236}">
                <a16:creationId xmlns:a16="http://schemas.microsoft.com/office/drawing/2014/main" id="{C07F95DB-5CF6-044C-A585-E8AC8B019710}"/>
              </a:ext>
            </a:extLst>
          </p:cNvPr>
          <p:cNvSpPr>
            <a:spLocks noGrp="1"/>
          </p:cNvSpPr>
          <p:nvPr>
            <p:ph idx="1"/>
          </p:nvPr>
        </p:nvSpPr>
        <p:spPr>
          <a:xfrm>
            <a:off x="677334" y="1779815"/>
            <a:ext cx="8596668" cy="4261548"/>
          </a:xfrm>
        </p:spPr>
        <p:txBody>
          <a:bodyPr>
            <a:normAutofit/>
          </a:bodyPr>
          <a:lstStyle/>
          <a:p>
            <a:r>
              <a:rPr lang="en-AU" sz="2000" dirty="0">
                <a:latin typeface="Arial" panose="020B0604020202020204" pitchFamily="34" charset="0"/>
                <a:cs typeface="Arial" panose="020B0604020202020204" pitchFamily="34" charset="0"/>
              </a:rPr>
              <a:t>1.2  The registered provider must, in seeking to enter into written agreements with overseas students or intending overseas students, not provide any false or misleading information on:</a:t>
            </a:r>
          </a:p>
          <a:p>
            <a:pPr lvl="1"/>
            <a:r>
              <a:rPr lang="en-AU" sz="2000" dirty="0">
                <a:latin typeface="Arial" panose="020B0604020202020204" pitchFamily="34" charset="0"/>
                <a:cs typeface="Arial" panose="020B0604020202020204" pitchFamily="34" charset="0"/>
              </a:rPr>
              <a:t>1.2.1  Its association with any other persons or organisations the registered provider has arrangements with for the delivery of the course in which the student intends to enrol or may apply to enrol</a:t>
            </a:r>
          </a:p>
          <a:p>
            <a:pPr lvl="1"/>
            <a:r>
              <a:rPr lang="en-AU" sz="2000" dirty="0">
                <a:latin typeface="Arial" panose="020B0604020202020204" pitchFamily="34" charset="0"/>
                <a:cs typeface="Arial" panose="020B0604020202020204" pitchFamily="34" charset="0"/>
              </a:rPr>
              <a:t>1.2.2  Any work-based training a student is required to undertake as part of the course</a:t>
            </a:r>
          </a:p>
          <a:p>
            <a:pPr lvl="1"/>
            <a:r>
              <a:rPr lang="en-AU" sz="2000" dirty="0">
                <a:latin typeface="Arial" panose="020B0604020202020204" pitchFamily="34" charset="0"/>
                <a:cs typeface="Arial" panose="020B0604020202020204" pitchFamily="34" charset="0"/>
              </a:rPr>
              <a:t>1.2.3  Prerequisites—including English language proficiency—for entry to the course</a:t>
            </a:r>
          </a:p>
          <a:p>
            <a:pPr lvl="1"/>
            <a:r>
              <a:rPr lang="en-AU" sz="2000" dirty="0">
                <a:latin typeface="Arial" panose="020B0604020202020204" pitchFamily="34" charset="0"/>
                <a:cs typeface="Arial" panose="020B0604020202020204" pitchFamily="34" charset="0"/>
              </a:rPr>
              <a:t>1.2.4  Any other information relevant to the registered provider, its courses or outcomes associated with those courses.</a:t>
            </a:r>
          </a:p>
        </p:txBody>
      </p:sp>
      <p:sp>
        <p:nvSpPr>
          <p:cNvPr id="4" name="Footer Placeholder 3">
            <a:extLst>
              <a:ext uri="{FF2B5EF4-FFF2-40B4-BE49-F238E27FC236}">
                <a16:creationId xmlns:a16="http://schemas.microsoft.com/office/drawing/2014/main" id="{742AB619-81D7-0846-B7F1-02A75A81594F}"/>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B1DE58E0-0512-DD4C-AB20-2D653C964867}"/>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85819301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3D0ED-1051-BE40-AF5C-D1C4CF985648}"/>
              </a:ext>
            </a:extLst>
          </p:cNvPr>
          <p:cNvSpPr>
            <a:spLocks noGrp="1"/>
          </p:cNvSpPr>
          <p:nvPr>
            <p:ph type="title"/>
          </p:nvPr>
        </p:nvSpPr>
        <p:spPr/>
        <p:txBody>
          <a:bodyPr/>
          <a:lstStyle/>
          <a:p>
            <a:r>
              <a:rPr lang="en-AU" i="1" dirty="0"/>
              <a:t>Standard 8</a:t>
            </a:r>
            <a:br>
              <a:rPr lang="en-AU" b="1" dirty="0"/>
            </a:br>
            <a:r>
              <a:rPr lang="en-AU" dirty="0"/>
              <a:t>Overseas student visa requirements</a:t>
            </a:r>
            <a:endParaRPr lang="en-US" dirty="0"/>
          </a:p>
        </p:txBody>
      </p:sp>
      <p:sp>
        <p:nvSpPr>
          <p:cNvPr id="3" name="Content Placeholder 2">
            <a:extLst>
              <a:ext uri="{FF2B5EF4-FFF2-40B4-BE49-F238E27FC236}">
                <a16:creationId xmlns:a16="http://schemas.microsoft.com/office/drawing/2014/main" id="{4343B4EF-4096-B342-971C-D24CB414AD9C}"/>
              </a:ext>
            </a:extLst>
          </p:cNvPr>
          <p:cNvSpPr>
            <a:spLocks noGrp="1"/>
          </p:cNvSpPr>
          <p:nvPr>
            <p:ph idx="1"/>
          </p:nvPr>
        </p:nvSpPr>
        <p:spPr/>
        <p:txBody>
          <a:bodyPr/>
          <a:lstStyle/>
          <a:p>
            <a:r>
              <a:rPr lang="en-AU" sz="2000" dirty="0">
                <a:latin typeface="Arial" panose="020B0604020202020204" pitchFamily="34" charset="0"/>
                <a:cs typeface="Arial" panose="020B0604020202020204" pitchFamily="34" charset="0"/>
              </a:rPr>
              <a:t>8.18 A registered provider must not deliver a course exclusively by online or distance learning to an overseas student.</a:t>
            </a:r>
          </a:p>
          <a:p>
            <a:r>
              <a:rPr lang="en-AU" sz="2000" dirty="0">
                <a:latin typeface="Arial" panose="020B0604020202020204" pitchFamily="34" charset="0"/>
                <a:cs typeface="Arial" panose="020B0604020202020204" pitchFamily="34" charset="0"/>
              </a:rPr>
              <a:t>8.19 A registered provider must not deliver more than one-third of the units (or equivalent) of a higher education or VET course by online or distance learning to an overseas student.</a:t>
            </a:r>
          </a:p>
          <a:p>
            <a:r>
              <a:rPr lang="en-AU" sz="2000" dirty="0">
                <a:latin typeface="Arial" panose="020B0604020202020204" pitchFamily="34" charset="0"/>
                <a:cs typeface="Arial" panose="020B0604020202020204" pitchFamily="34" charset="0"/>
              </a:rPr>
              <a:t>8.20 A registered provider must ensure that in each compulsory study period for a course, the overseas student is studying at least one unit that is not by distance or online learning, unless the student is completing the last unit of their course.</a:t>
            </a:r>
          </a:p>
          <a:p>
            <a:endParaRPr lang="en-US" dirty="0"/>
          </a:p>
        </p:txBody>
      </p:sp>
      <p:sp>
        <p:nvSpPr>
          <p:cNvPr id="4" name="Footer Placeholder 3">
            <a:extLst>
              <a:ext uri="{FF2B5EF4-FFF2-40B4-BE49-F238E27FC236}">
                <a16:creationId xmlns:a16="http://schemas.microsoft.com/office/drawing/2014/main" id="{F0825FAC-98E3-0F4D-B9D9-0C2468C2299E}"/>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930C9040-A1BB-4841-91FE-296946FD3F25}"/>
              </a:ext>
            </a:extLst>
          </p:cNvPr>
          <p:cNvSpPr>
            <a:spLocks noGrp="1"/>
          </p:cNvSpPr>
          <p:nvPr>
            <p:ph type="sldNum" sz="quarter" idx="12"/>
          </p:nvPr>
        </p:nvSpPr>
        <p:spPr/>
        <p:txBody>
          <a:bodyPr/>
          <a:lstStyle/>
          <a:p>
            <a:fld id="{D57F1E4F-1CFF-5643-939E-217C01CDF565}" type="slidenum">
              <a:rPr lang="en-US" smtClean="0"/>
              <a:pPr/>
              <a:t>70</a:t>
            </a:fld>
            <a:endParaRPr lang="en-US" dirty="0"/>
          </a:p>
        </p:txBody>
      </p:sp>
    </p:spTree>
    <p:extLst>
      <p:ext uri="{BB962C8B-B14F-4D97-AF65-F5344CB8AC3E}">
        <p14:creationId xmlns:p14="http://schemas.microsoft.com/office/powerpoint/2010/main" val="4118254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7002C-90E4-044B-A420-740A152D9241}"/>
              </a:ext>
            </a:extLst>
          </p:cNvPr>
          <p:cNvSpPr>
            <a:spLocks noGrp="1"/>
          </p:cNvSpPr>
          <p:nvPr>
            <p:ph type="title"/>
          </p:nvPr>
        </p:nvSpPr>
        <p:spPr/>
        <p:txBody>
          <a:bodyPr/>
          <a:lstStyle/>
          <a:p>
            <a:r>
              <a:rPr lang="en-AU" i="1" dirty="0"/>
              <a:t>Standard 8</a:t>
            </a:r>
            <a:br>
              <a:rPr lang="en-AU" b="1" dirty="0"/>
            </a:br>
            <a:r>
              <a:rPr lang="en-AU" dirty="0"/>
              <a:t>Overseas student visa requirements</a:t>
            </a:r>
            <a:endParaRPr lang="en-US" dirty="0"/>
          </a:p>
        </p:txBody>
      </p:sp>
      <p:sp>
        <p:nvSpPr>
          <p:cNvPr id="3" name="Content Placeholder 2">
            <a:extLst>
              <a:ext uri="{FF2B5EF4-FFF2-40B4-BE49-F238E27FC236}">
                <a16:creationId xmlns:a16="http://schemas.microsoft.com/office/drawing/2014/main" id="{A3D86BB6-1538-A34C-A202-496D5CB18726}"/>
              </a:ext>
            </a:extLst>
          </p:cNvPr>
          <p:cNvSpPr>
            <a:spLocks noGrp="1"/>
          </p:cNvSpPr>
          <p:nvPr>
            <p:ph idx="1"/>
          </p:nvPr>
        </p:nvSpPr>
        <p:spPr/>
        <p:txBody>
          <a:bodyPr>
            <a:normAutofit fontScale="85000" lnSpcReduction="20000"/>
          </a:bodyPr>
          <a:lstStyle/>
          <a:p>
            <a:r>
              <a:rPr lang="en-AU" sz="2200" dirty="0">
                <a:latin typeface="Arial" panose="020B0604020202020204" pitchFamily="34" charset="0"/>
                <a:cs typeface="Arial" panose="020B0604020202020204" pitchFamily="34" charset="0"/>
              </a:rPr>
              <a:t>8.21 For school, ELICOS or foundation programs, any online or distance learning must be in addition to minimum face-to-face teaching requirements approved by the relevant designated State authority or ESOS agency as part of the registration of the course, if applicable.</a:t>
            </a:r>
          </a:p>
          <a:p>
            <a:r>
              <a:rPr lang="en-AU" sz="2200" dirty="0">
                <a:latin typeface="Arial" panose="020B0604020202020204" pitchFamily="34" charset="0"/>
                <a:cs typeface="Arial" panose="020B0604020202020204" pitchFamily="34" charset="0"/>
              </a:rPr>
              <a:t>8.22 The registered provider must take all reasonable steps to support overseas students who may be disadvantaged by:</a:t>
            </a:r>
          </a:p>
          <a:p>
            <a:r>
              <a:rPr lang="en-AU" sz="2200" dirty="0">
                <a:latin typeface="Arial" panose="020B0604020202020204" pitchFamily="34" charset="0"/>
                <a:cs typeface="Arial" panose="020B0604020202020204" pitchFamily="34" charset="0"/>
              </a:rPr>
              <a:t>8.22.1 additional costs or other requirements, including for overseas students </a:t>
            </a:r>
            <a:r>
              <a:rPr lang="en-AU" sz="2200" dirty="0" err="1">
                <a:latin typeface="Arial" panose="020B0604020202020204" pitchFamily="34" charset="0"/>
                <a:cs typeface="Arial" panose="020B0604020202020204" pitchFamily="34" charset="0"/>
              </a:rPr>
              <a:t>withspecial</a:t>
            </a:r>
            <a:r>
              <a:rPr lang="en-AU" sz="2200" dirty="0">
                <a:latin typeface="Arial" panose="020B0604020202020204" pitchFamily="34" charset="0"/>
                <a:cs typeface="Arial" panose="020B0604020202020204" pitchFamily="34" charset="0"/>
              </a:rPr>
              <a:t> needs, from undertaking online or distance learning</a:t>
            </a:r>
          </a:p>
          <a:p>
            <a:r>
              <a:rPr lang="en-AU" sz="2200" dirty="0">
                <a:latin typeface="Arial" panose="020B0604020202020204" pitchFamily="34" charset="0"/>
                <a:cs typeface="Arial" panose="020B0604020202020204" pitchFamily="34" charset="0"/>
              </a:rPr>
              <a:t>8.22.2  inability to access the resources and community offered by the education institution, or opportunities for engaging with other overseas students while undertaking online or distance learning.</a:t>
            </a:r>
          </a:p>
          <a:p>
            <a:br>
              <a:rPr lang="en-AU" dirty="0"/>
            </a:br>
            <a:endParaRPr lang="en-US" dirty="0"/>
          </a:p>
        </p:txBody>
      </p:sp>
      <p:sp>
        <p:nvSpPr>
          <p:cNvPr id="4" name="Footer Placeholder 3">
            <a:extLst>
              <a:ext uri="{FF2B5EF4-FFF2-40B4-BE49-F238E27FC236}">
                <a16:creationId xmlns:a16="http://schemas.microsoft.com/office/drawing/2014/main" id="{7367661B-A381-984C-AA21-6C7B6912E55F}"/>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4E8ECF0C-7AF0-5241-A7F6-C353FBF8CB2C}"/>
              </a:ext>
            </a:extLst>
          </p:cNvPr>
          <p:cNvSpPr>
            <a:spLocks noGrp="1"/>
          </p:cNvSpPr>
          <p:nvPr>
            <p:ph type="sldNum" sz="quarter" idx="12"/>
          </p:nvPr>
        </p:nvSpPr>
        <p:spPr/>
        <p:txBody>
          <a:bodyPr/>
          <a:lstStyle/>
          <a:p>
            <a:fld id="{D57F1E4F-1CFF-5643-939E-217C01CDF565}" type="slidenum">
              <a:rPr lang="en-US" smtClean="0"/>
              <a:pPr/>
              <a:t>71</a:t>
            </a:fld>
            <a:endParaRPr lang="en-US" dirty="0"/>
          </a:p>
        </p:txBody>
      </p:sp>
    </p:spTree>
    <p:extLst>
      <p:ext uri="{BB962C8B-B14F-4D97-AF65-F5344CB8AC3E}">
        <p14:creationId xmlns:p14="http://schemas.microsoft.com/office/powerpoint/2010/main" val="359044990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7B5A4-989A-2543-BAD0-EFE437A706A6}"/>
              </a:ext>
            </a:extLst>
          </p:cNvPr>
          <p:cNvSpPr>
            <a:spLocks noGrp="1"/>
          </p:cNvSpPr>
          <p:nvPr>
            <p:ph type="title"/>
          </p:nvPr>
        </p:nvSpPr>
        <p:spPr/>
        <p:txBody>
          <a:bodyPr>
            <a:normAutofit fontScale="90000"/>
          </a:bodyPr>
          <a:lstStyle/>
          <a:p>
            <a:r>
              <a:rPr lang="en-AU" sz="3100" dirty="0"/>
              <a:t>Standard 9 </a:t>
            </a:r>
            <a:br>
              <a:rPr lang="en-AU" sz="3100" dirty="0"/>
            </a:br>
            <a:r>
              <a:rPr lang="en-AU" sz="3100" dirty="0"/>
              <a:t>Deferring, suspending or cancelling the overseas student’s enrolment </a:t>
            </a:r>
            <a:br>
              <a:rPr lang="en-AU" dirty="0"/>
            </a:br>
            <a:endParaRPr lang="en-US" dirty="0"/>
          </a:p>
        </p:txBody>
      </p:sp>
      <p:sp>
        <p:nvSpPr>
          <p:cNvPr id="3" name="Content Placeholder 2">
            <a:extLst>
              <a:ext uri="{FF2B5EF4-FFF2-40B4-BE49-F238E27FC236}">
                <a16:creationId xmlns:a16="http://schemas.microsoft.com/office/drawing/2014/main" id="{7FD293F7-3BAB-C54F-A278-F98CBA3746BB}"/>
              </a:ext>
            </a:extLst>
          </p:cNvPr>
          <p:cNvSpPr>
            <a:spLocks noGrp="1"/>
          </p:cNvSpPr>
          <p:nvPr>
            <p:ph idx="1"/>
          </p:nvPr>
        </p:nvSpPr>
        <p:spPr/>
        <p:txBody>
          <a:bodyPr/>
          <a:lstStyle/>
          <a:p>
            <a:r>
              <a:rPr lang="en-AU" sz="2000" dirty="0">
                <a:latin typeface="Arial" panose="020B0604020202020204" pitchFamily="34" charset="0"/>
                <a:cs typeface="Arial" panose="020B0604020202020204" pitchFamily="34" charset="0"/>
              </a:rPr>
              <a:t>9.1  A registered provider must have and implement a documented process for assessing, approving and recording a deferment of the commencement of study or suspension of study requested by an overseas student, including maintaining a record of any decisions. </a:t>
            </a:r>
          </a:p>
          <a:p>
            <a:r>
              <a:rPr lang="en-AU" sz="2000" dirty="0">
                <a:latin typeface="Arial" panose="020B0604020202020204" pitchFamily="34" charset="0"/>
                <a:cs typeface="Arial" panose="020B0604020202020204" pitchFamily="34" charset="0"/>
              </a:rPr>
              <a:t>9.2  A registered provider may defer or suspend the enrolment of a student if it believes there are compassionate or compelling circumstances. </a:t>
            </a:r>
          </a:p>
          <a:p>
            <a:pPr marL="0" indent="0">
              <a:buNone/>
            </a:pPr>
            <a:endParaRPr lang="en-US" dirty="0"/>
          </a:p>
        </p:txBody>
      </p:sp>
      <p:sp>
        <p:nvSpPr>
          <p:cNvPr id="4" name="Footer Placeholder 3">
            <a:extLst>
              <a:ext uri="{FF2B5EF4-FFF2-40B4-BE49-F238E27FC236}">
                <a16:creationId xmlns:a16="http://schemas.microsoft.com/office/drawing/2014/main" id="{B87A8CE7-FCBE-2149-BFD0-02132DCDE210}"/>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8EA8D72D-E1B8-1749-85FE-A7FFE2DC2A21}"/>
              </a:ext>
            </a:extLst>
          </p:cNvPr>
          <p:cNvSpPr>
            <a:spLocks noGrp="1"/>
          </p:cNvSpPr>
          <p:nvPr>
            <p:ph type="sldNum" sz="quarter" idx="12"/>
          </p:nvPr>
        </p:nvSpPr>
        <p:spPr/>
        <p:txBody>
          <a:bodyPr/>
          <a:lstStyle/>
          <a:p>
            <a:fld id="{D57F1E4F-1CFF-5643-939E-217C01CDF565}" type="slidenum">
              <a:rPr lang="en-US" smtClean="0"/>
              <a:pPr/>
              <a:t>72</a:t>
            </a:fld>
            <a:endParaRPr lang="en-US" dirty="0"/>
          </a:p>
        </p:txBody>
      </p:sp>
    </p:spTree>
    <p:extLst>
      <p:ext uri="{BB962C8B-B14F-4D97-AF65-F5344CB8AC3E}">
        <p14:creationId xmlns:p14="http://schemas.microsoft.com/office/powerpoint/2010/main" val="31453246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7CE0D-BD10-884E-8652-077AC036C29B}"/>
              </a:ext>
            </a:extLst>
          </p:cNvPr>
          <p:cNvSpPr>
            <a:spLocks noGrp="1"/>
          </p:cNvSpPr>
          <p:nvPr>
            <p:ph type="title"/>
          </p:nvPr>
        </p:nvSpPr>
        <p:spPr/>
        <p:txBody>
          <a:bodyPr>
            <a:normAutofit fontScale="90000"/>
          </a:bodyPr>
          <a:lstStyle/>
          <a:p>
            <a:r>
              <a:rPr lang="en-AU" dirty="0"/>
              <a:t>Standard 9 </a:t>
            </a:r>
            <a:br>
              <a:rPr lang="en-AU" dirty="0"/>
            </a:br>
            <a:r>
              <a:rPr lang="en-AU" dirty="0"/>
              <a:t>Deferring, suspending or cancelling the overseas student’s enrolment</a:t>
            </a:r>
            <a:endParaRPr lang="en-US" dirty="0"/>
          </a:p>
        </p:txBody>
      </p:sp>
      <p:sp>
        <p:nvSpPr>
          <p:cNvPr id="3" name="Content Placeholder 2">
            <a:extLst>
              <a:ext uri="{FF2B5EF4-FFF2-40B4-BE49-F238E27FC236}">
                <a16:creationId xmlns:a16="http://schemas.microsoft.com/office/drawing/2014/main" id="{7D1C3689-6ECD-9F42-A1F4-42E898236E39}"/>
              </a:ext>
            </a:extLst>
          </p:cNvPr>
          <p:cNvSpPr>
            <a:spLocks noGrp="1"/>
          </p:cNvSpPr>
          <p:nvPr>
            <p:ph idx="1"/>
          </p:nvPr>
        </p:nvSpPr>
        <p:spPr/>
        <p:txBody>
          <a:bodyPr>
            <a:normAutofit fontScale="92500" lnSpcReduction="20000"/>
          </a:bodyPr>
          <a:lstStyle/>
          <a:p>
            <a:r>
              <a:rPr lang="en-AU" sz="2000" dirty="0">
                <a:latin typeface="Arial" panose="020B0604020202020204" pitchFamily="34" charset="0"/>
                <a:cs typeface="Arial" panose="020B0604020202020204" pitchFamily="34" charset="0"/>
              </a:rPr>
              <a:t>9.3  A registered provider may suspend or cancel a student’s enrolment including, but not limited to, on the basis of: </a:t>
            </a:r>
          </a:p>
          <a:p>
            <a:pPr lvl="1"/>
            <a:r>
              <a:rPr lang="en-AU" sz="2000" dirty="0">
                <a:latin typeface="Arial" panose="020B0604020202020204" pitchFamily="34" charset="0"/>
                <a:cs typeface="Arial" panose="020B0604020202020204" pitchFamily="34" charset="0"/>
              </a:rPr>
              <a:t>9.3.1  misbehaviour by the student </a:t>
            </a:r>
          </a:p>
          <a:p>
            <a:pPr lvl="1"/>
            <a:r>
              <a:rPr lang="en-AU" sz="2000" dirty="0">
                <a:latin typeface="Arial" panose="020B0604020202020204" pitchFamily="34" charset="0"/>
                <a:cs typeface="Arial" panose="020B0604020202020204" pitchFamily="34" charset="0"/>
              </a:rPr>
              <a:t>9.3.2  the student’s failure to pay an amount he or she was required to pay the </a:t>
            </a:r>
          </a:p>
          <a:p>
            <a:pPr lvl="1"/>
            <a:r>
              <a:rPr lang="en-AU" sz="2000" dirty="0">
                <a:latin typeface="Arial" panose="020B0604020202020204" pitchFamily="34" charset="0"/>
                <a:cs typeface="Arial" panose="020B0604020202020204" pitchFamily="34" charset="0"/>
              </a:rPr>
              <a:t>registered provider to undertake or continue the course as stated in the written </a:t>
            </a:r>
          </a:p>
          <a:p>
            <a:pPr lvl="1"/>
            <a:r>
              <a:rPr lang="en-AU" sz="2000" dirty="0">
                <a:latin typeface="Arial" panose="020B0604020202020204" pitchFamily="34" charset="0"/>
                <a:cs typeface="Arial" panose="020B0604020202020204" pitchFamily="34" charset="0"/>
              </a:rPr>
              <a:t>agreement </a:t>
            </a:r>
          </a:p>
          <a:p>
            <a:pPr lvl="1"/>
            <a:r>
              <a:rPr lang="en-AU" sz="2000" dirty="0">
                <a:latin typeface="Arial" panose="020B0604020202020204" pitchFamily="34" charset="0"/>
                <a:cs typeface="Arial" panose="020B0604020202020204" pitchFamily="34" charset="0"/>
              </a:rPr>
              <a:t>9.3.3  a breach of course progress or attendance requirements by the overseas student, </a:t>
            </a:r>
          </a:p>
          <a:p>
            <a:pPr lvl="1"/>
            <a:r>
              <a:rPr lang="en-AU" sz="2000" dirty="0">
                <a:latin typeface="Arial" panose="020B0604020202020204" pitchFamily="34" charset="0"/>
                <a:cs typeface="Arial" panose="020B0604020202020204" pitchFamily="34" charset="0"/>
              </a:rPr>
              <a:t>which must occur in accordance with Standard 8 (Overseas student visa requirements). </a:t>
            </a:r>
          </a:p>
          <a:p>
            <a:endParaRPr lang="en-US" dirty="0"/>
          </a:p>
        </p:txBody>
      </p:sp>
      <p:sp>
        <p:nvSpPr>
          <p:cNvPr id="4" name="Footer Placeholder 3">
            <a:extLst>
              <a:ext uri="{FF2B5EF4-FFF2-40B4-BE49-F238E27FC236}">
                <a16:creationId xmlns:a16="http://schemas.microsoft.com/office/drawing/2014/main" id="{F0AB3EA7-B184-764E-8233-C47C2BBDC998}"/>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DBB3E698-B487-BB43-B532-BFBC118A8D65}"/>
              </a:ext>
            </a:extLst>
          </p:cNvPr>
          <p:cNvSpPr>
            <a:spLocks noGrp="1"/>
          </p:cNvSpPr>
          <p:nvPr>
            <p:ph type="sldNum" sz="quarter" idx="12"/>
          </p:nvPr>
        </p:nvSpPr>
        <p:spPr/>
        <p:txBody>
          <a:bodyPr/>
          <a:lstStyle/>
          <a:p>
            <a:fld id="{D57F1E4F-1CFF-5643-939E-217C01CDF565}" type="slidenum">
              <a:rPr lang="en-US" smtClean="0"/>
              <a:pPr/>
              <a:t>73</a:t>
            </a:fld>
            <a:endParaRPr lang="en-US" dirty="0"/>
          </a:p>
        </p:txBody>
      </p:sp>
    </p:spTree>
    <p:extLst>
      <p:ext uri="{BB962C8B-B14F-4D97-AF65-F5344CB8AC3E}">
        <p14:creationId xmlns:p14="http://schemas.microsoft.com/office/powerpoint/2010/main" val="27267872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45193-CF17-6741-97E6-6491CC00815F}"/>
              </a:ext>
            </a:extLst>
          </p:cNvPr>
          <p:cNvSpPr>
            <a:spLocks noGrp="1"/>
          </p:cNvSpPr>
          <p:nvPr>
            <p:ph type="title"/>
          </p:nvPr>
        </p:nvSpPr>
        <p:spPr/>
        <p:txBody>
          <a:bodyPr>
            <a:normAutofit fontScale="90000"/>
          </a:bodyPr>
          <a:lstStyle/>
          <a:p>
            <a:r>
              <a:rPr lang="en-AU" dirty="0"/>
              <a:t>Standard 9 </a:t>
            </a:r>
            <a:br>
              <a:rPr lang="en-AU" dirty="0"/>
            </a:br>
            <a:r>
              <a:rPr lang="en-AU" dirty="0"/>
              <a:t>Deferring, suspending or cancelling the overseas student’s enrolment</a:t>
            </a:r>
            <a:endParaRPr lang="en-US" dirty="0"/>
          </a:p>
        </p:txBody>
      </p:sp>
      <p:sp>
        <p:nvSpPr>
          <p:cNvPr id="3" name="Content Placeholder 2">
            <a:extLst>
              <a:ext uri="{FF2B5EF4-FFF2-40B4-BE49-F238E27FC236}">
                <a16:creationId xmlns:a16="http://schemas.microsoft.com/office/drawing/2014/main" id="{F7A5678D-4AC9-BD4F-8C19-A2D0EABA09D8}"/>
              </a:ext>
            </a:extLst>
          </p:cNvPr>
          <p:cNvSpPr>
            <a:spLocks noGrp="1"/>
          </p:cNvSpPr>
          <p:nvPr>
            <p:ph idx="1"/>
          </p:nvPr>
        </p:nvSpPr>
        <p:spPr/>
        <p:txBody>
          <a:bodyPr/>
          <a:lstStyle/>
          <a:p>
            <a:r>
              <a:rPr lang="en-AU" sz="2000" dirty="0">
                <a:latin typeface="Arial" panose="020B0604020202020204" pitchFamily="34" charset="0"/>
                <a:cs typeface="Arial" panose="020B0604020202020204" pitchFamily="34" charset="0"/>
              </a:rPr>
              <a:t>9.4  If the registered provider initiates a suspension or cancellation of the overseas student's enrolment, before imposing a suspension or cancellation the registered provider must: </a:t>
            </a:r>
          </a:p>
          <a:p>
            <a:pPr lvl="1"/>
            <a:r>
              <a:rPr lang="en-AU" sz="2000" dirty="0">
                <a:latin typeface="Arial" panose="020B0604020202020204" pitchFamily="34" charset="0"/>
                <a:cs typeface="Arial" panose="020B0604020202020204" pitchFamily="34" charset="0"/>
              </a:rPr>
              <a:t>9.4.1  inform the overseas student of that intention and the reasons for doing so, in writing </a:t>
            </a:r>
          </a:p>
          <a:p>
            <a:pPr lvl="1"/>
            <a:r>
              <a:rPr lang="en-AU" sz="2000" dirty="0">
                <a:latin typeface="Arial" panose="020B0604020202020204" pitchFamily="34" charset="0"/>
                <a:cs typeface="Arial" panose="020B0604020202020204" pitchFamily="34" charset="0"/>
              </a:rPr>
              <a:t>9.4.2  advise the overseas student of their right to appeal through the provider’s internal </a:t>
            </a:r>
          </a:p>
          <a:p>
            <a:pPr lvl="1"/>
            <a:r>
              <a:rPr lang="en-AU" sz="2000" dirty="0">
                <a:latin typeface="Arial" panose="020B0604020202020204" pitchFamily="34" charset="0"/>
                <a:cs typeface="Arial" panose="020B0604020202020204" pitchFamily="34" charset="0"/>
              </a:rPr>
              <a:t>complaints and appeals process, in accordance with Standard 10 (Complaints and appeals), within 20 working days. </a:t>
            </a:r>
          </a:p>
          <a:p>
            <a:pPr marL="0" indent="0">
              <a:buNone/>
            </a:pPr>
            <a:endParaRPr lang="en-US" dirty="0"/>
          </a:p>
        </p:txBody>
      </p:sp>
      <p:sp>
        <p:nvSpPr>
          <p:cNvPr id="4" name="Footer Placeholder 3">
            <a:extLst>
              <a:ext uri="{FF2B5EF4-FFF2-40B4-BE49-F238E27FC236}">
                <a16:creationId xmlns:a16="http://schemas.microsoft.com/office/drawing/2014/main" id="{2629E837-BF48-8B4D-B450-69F042EA4188}"/>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93D5D20B-D0C9-6F4F-A1B3-2732529A203D}"/>
              </a:ext>
            </a:extLst>
          </p:cNvPr>
          <p:cNvSpPr>
            <a:spLocks noGrp="1"/>
          </p:cNvSpPr>
          <p:nvPr>
            <p:ph type="sldNum" sz="quarter" idx="12"/>
          </p:nvPr>
        </p:nvSpPr>
        <p:spPr/>
        <p:txBody>
          <a:bodyPr/>
          <a:lstStyle/>
          <a:p>
            <a:fld id="{D57F1E4F-1CFF-5643-939E-217C01CDF565}" type="slidenum">
              <a:rPr lang="en-US" smtClean="0"/>
              <a:pPr/>
              <a:t>74</a:t>
            </a:fld>
            <a:endParaRPr lang="en-US" dirty="0"/>
          </a:p>
        </p:txBody>
      </p:sp>
    </p:spTree>
    <p:extLst>
      <p:ext uri="{BB962C8B-B14F-4D97-AF65-F5344CB8AC3E}">
        <p14:creationId xmlns:p14="http://schemas.microsoft.com/office/powerpoint/2010/main" val="286299687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D8054-D9FA-F045-95F9-248C84AF5F74}"/>
              </a:ext>
            </a:extLst>
          </p:cNvPr>
          <p:cNvSpPr>
            <a:spLocks noGrp="1"/>
          </p:cNvSpPr>
          <p:nvPr>
            <p:ph type="title"/>
          </p:nvPr>
        </p:nvSpPr>
        <p:spPr/>
        <p:txBody>
          <a:bodyPr>
            <a:normAutofit fontScale="90000"/>
          </a:bodyPr>
          <a:lstStyle/>
          <a:p>
            <a:r>
              <a:rPr lang="en-AU" dirty="0"/>
              <a:t>Standard 9 </a:t>
            </a:r>
            <a:br>
              <a:rPr lang="en-AU" dirty="0"/>
            </a:br>
            <a:r>
              <a:rPr lang="en-AU" dirty="0"/>
              <a:t>Deferring, suspending or cancelling the overseas student’s enrolment</a:t>
            </a:r>
            <a:endParaRPr lang="en-US" dirty="0"/>
          </a:p>
        </p:txBody>
      </p:sp>
      <p:sp>
        <p:nvSpPr>
          <p:cNvPr id="3" name="Content Placeholder 2">
            <a:extLst>
              <a:ext uri="{FF2B5EF4-FFF2-40B4-BE49-F238E27FC236}">
                <a16:creationId xmlns:a16="http://schemas.microsoft.com/office/drawing/2014/main" id="{4F58AF54-0A27-0349-9D94-E63FF9581930}"/>
              </a:ext>
            </a:extLst>
          </p:cNvPr>
          <p:cNvSpPr>
            <a:spLocks noGrp="1"/>
          </p:cNvSpPr>
          <p:nvPr>
            <p:ph idx="1"/>
          </p:nvPr>
        </p:nvSpPr>
        <p:spPr/>
        <p:txBody>
          <a:bodyPr>
            <a:normAutofit/>
          </a:bodyPr>
          <a:lstStyle/>
          <a:p>
            <a:r>
              <a:rPr lang="en-AU" sz="2000" dirty="0">
                <a:latin typeface="Arial" panose="020B0604020202020204" pitchFamily="34" charset="0"/>
                <a:cs typeface="Arial" panose="020B0604020202020204" pitchFamily="34" charset="0"/>
              </a:rPr>
              <a:t>9.5  When there is any deferral, suspension or cancellation action taken under this standard, the registered provider must: </a:t>
            </a:r>
          </a:p>
          <a:p>
            <a:pPr lvl="1"/>
            <a:r>
              <a:rPr lang="en-AU" sz="2000" dirty="0">
                <a:latin typeface="Arial" panose="020B0604020202020204" pitchFamily="34" charset="0"/>
                <a:cs typeface="Arial" panose="020B0604020202020204" pitchFamily="34" charset="0"/>
              </a:rPr>
              <a:t>9.5.1  inform the overseas student of the need to seek advice from Immigration on the potential impact on his or her student visa </a:t>
            </a:r>
          </a:p>
          <a:p>
            <a:pPr lvl="1"/>
            <a:r>
              <a:rPr lang="en-AU" sz="2000" dirty="0">
                <a:latin typeface="Arial" panose="020B0604020202020204" pitchFamily="34" charset="0"/>
                <a:cs typeface="Arial" panose="020B0604020202020204" pitchFamily="34" charset="0"/>
              </a:rPr>
              <a:t>9.5.2  report the change to the overseas student's enrolment under section 19 of the ESOS Act. </a:t>
            </a:r>
          </a:p>
          <a:p>
            <a:r>
              <a:rPr lang="en-AU" sz="2000" dirty="0">
                <a:latin typeface="Arial" panose="020B0604020202020204" pitchFamily="34" charset="0"/>
                <a:cs typeface="Arial" panose="020B0604020202020204" pitchFamily="34" charset="0"/>
              </a:rPr>
              <a:t>9.6  The suspension or cancellation of the overseas student’s enrolment under Standard 9.3 cannot take effect until the internal appeals process is completed, unless the overseas student’s health or wellbeing, or the wellbeing of others, is likely to be at risk. </a:t>
            </a:r>
          </a:p>
        </p:txBody>
      </p:sp>
      <p:sp>
        <p:nvSpPr>
          <p:cNvPr id="4" name="Footer Placeholder 3">
            <a:extLst>
              <a:ext uri="{FF2B5EF4-FFF2-40B4-BE49-F238E27FC236}">
                <a16:creationId xmlns:a16="http://schemas.microsoft.com/office/drawing/2014/main" id="{EAF737E8-A7AC-6C49-918D-8C059CFBF001}"/>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DE33FEF0-9AB4-8842-87F5-79A54D02F43B}"/>
              </a:ext>
            </a:extLst>
          </p:cNvPr>
          <p:cNvSpPr>
            <a:spLocks noGrp="1"/>
          </p:cNvSpPr>
          <p:nvPr>
            <p:ph type="sldNum" sz="quarter" idx="12"/>
          </p:nvPr>
        </p:nvSpPr>
        <p:spPr/>
        <p:txBody>
          <a:bodyPr/>
          <a:lstStyle/>
          <a:p>
            <a:fld id="{D57F1E4F-1CFF-5643-939E-217C01CDF565}" type="slidenum">
              <a:rPr lang="en-US" smtClean="0"/>
              <a:pPr/>
              <a:t>75</a:t>
            </a:fld>
            <a:endParaRPr lang="en-US" dirty="0"/>
          </a:p>
        </p:txBody>
      </p:sp>
    </p:spTree>
    <p:extLst>
      <p:ext uri="{BB962C8B-B14F-4D97-AF65-F5344CB8AC3E}">
        <p14:creationId xmlns:p14="http://schemas.microsoft.com/office/powerpoint/2010/main" val="410950601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D2977-92F6-CA44-A97F-51DDB6AC6594}"/>
              </a:ext>
            </a:extLst>
          </p:cNvPr>
          <p:cNvSpPr>
            <a:spLocks noGrp="1"/>
          </p:cNvSpPr>
          <p:nvPr>
            <p:ph type="title"/>
          </p:nvPr>
        </p:nvSpPr>
        <p:spPr/>
        <p:txBody>
          <a:bodyPr>
            <a:normAutofit fontScale="90000"/>
          </a:bodyPr>
          <a:lstStyle/>
          <a:p>
            <a:r>
              <a:rPr lang="en-AU" dirty="0"/>
              <a:t>Standard 10 </a:t>
            </a:r>
            <a:br>
              <a:rPr lang="en-AU" dirty="0"/>
            </a:br>
            <a:r>
              <a:rPr lang="en-AU" dirty="0"/>
              <a:t>Complaints and appeals </a:t>
            </a:r>
            <a:br>
              <a:rPr lang="en-AU" dirty="0"/>
            </a:br>
            <a:endParaRPr lang="en-US" dirty="0"/>
          </a:p>
        </p:txBody>
      </p:sp>
      <p:sp>
        <p:nvSpPr>
          <p:cNvPr id="3" name="Content Placeholder 2">
            <a:extLst>
              <a:ext uri="{FF2B5EF4-FFF2-40B4-BE49-F238E27FC236}">
                <a16:creationId xmlns:a16="http://schemas.microsoft.com/office/drawing/2014/main" id="{210D898C-7621-B242-BD9D-BCF2736E3041}"/>
              </a:ext>
            </a:extLst>
          </p:cNvPr>
          <p:cNvSpPr>
            <a:spLocks noGrp="1"/>
          </p:cNvSpPr>
          <p:nvPr>
            <p:ph idx="1"/>
          </p:nvPr>
        </p:nvSpPr>
        <p:spPr/>
        <p:txBody>
          <a:bodyPr/>
          <a:lstStyle/>
          <a:p>
            <a:r>
              <a:rPr lang="en-AU" sz="2000" dirty="0">
                <a:latin typeface="Arial" panose="020B0604020202020204" pitchFamily="34" charset="0"/>
                <a:cs typeface="Arial" panose="020B0604020202020204" pitchFamily="34" charset="0"/>
              </a:rPr>
              <a:t>10.1  The registered provider must have and implement a documented internal complaints handling and appeals process and policy, and provide the overseas student with comprehensive, free and easily accessible information about that process and policy. </a:t>
            </a:r>
          </a:p>
          <a:p>
            <a:pPr marL="0" indent="0">
              <a:buNone/>
            </a:pPr>
            <a:endParaRPr lang="en-US" dirty="0"/>
          </a:p>
        </p:txBody>
      </p:sp>
      <p:sp>
        <p:nvSpPr>
          <p:cNvPr id="4" name="Footer Placeholder 3">
            <a:extLst>
              <a:ext uri="{FF2B5EF4-FFF2-40B4-BE49-F238E27FC236}">
                <a16:creationId xmlns:a16="http://schemas.microsoft.com/office/drawing/2014/main" id="{4BE9AE2B-6F6B-3245-AE34-64869E85F991}"/>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F1AE296F-FF34-4D4D-81F8-78DBC6CF0457}"/>
              </a:ext>
            </a:extLst>
          </p:cNvPr>
          <p:cNvSpPr>
            <a:spLocks noGrp="1"/>
          </p:cNvSpPr>
          <p:nvPr>
            <p:ph type="sldNum" sz="quarter" idx="12"/>
          </p:nvPr>
        </p:nvSpPr>
        <p:spPr/>
        <p:txBody>
          <a:bodyPr/>
          <a:lstStyle/>
          <a:p>
            <a:fld id="{D57F1E4F-1CFF-5643-939E-217C01CDF565}" type="slidenum">
              <a:rPr lang="en-US" smtClean="0"/>
              <a:pPr/>
              <a:t>76</a:t>
            </a:fld>
            <a:endParaRPr lang="en-US" dirty="0"/>
          </a:p>
        </p:txBody>
      </p:sp>
    </p:spTree>
    <p:extLst>
      <p:ext uri="{BB962C8B-B14F-4D97-AF65-F5344CB8AC3E}">
        <p14:creationId xmlns:p14="http://schemas.microsoft.com/office/powerpoint/2010/main" val="178571686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B047EC-D6EA-B34B-840A-BC2B856A002E}"/>
              </a:ext>
            </a:extLst>
          </p:cNvPr>
          <p:cNvSpPr>
            <a:spLocks noGrp="1"/>
          </p:cNvSpPr>
          <p:nvPr>
            <p:ph idx="1"/>
          </p:nvPr>
        </p:nvSpPr>
        <p:spPr>
          <a:xfrm>
            <a:off x="677334" y="571501"/>
            <a:ext cx="8596668" cy="5469862"/>
          </a:xfrm>
        </p:spPr>
        <p:txBody>
          <a:bodyPr/>
          <a:lstStyle/>
          <a:p>
            <a:r>
              <a:rPr lang="en-AU" sz="2000" dirty="0">
                <a:latin typeface="Arial" panose="020B0604020202020204" pitchFamily="34" charset="0"/>
                <a:cs typeface="Arial" panose="020B0604020202020204" pitchFamily="34" charset="0"/>
              </a:rPr>
              <a:t>10.2  The registered provider’s internal complaints handling and appeals process must: </a:t>
            </a:r>
          </a:p>
          <a:p>
            <a:pPr lvl="1"/>
            <a:r>
              <a:rPr lang="en-AU" sz="2000" dirty="0">
                <a:latin typeface="Arial" panose="020B0604020202020204" pitchFamily="34" charset="0"/>
                <a:cs typeface="Arial" panose="020B0604020202020204" pitchFamily="34" charset="0"/>
              </a:rPr>
              <a:t>10.2.1  Include a process for the overseas student to lodge a formal complaint or appeal if </a:t>
            </a:r>
          </a:p>
          <a:p>
            <a:pPr lvl="1"/>
            <a:r>
              <a:rPr lang="en-AU" sz="2000" dirty="0">
                <a:latin typeface="Arial" panose="020B0604020202020204" pitchFamily="34" charset="0"/>
                <a:cs typeface="Arial" panose="020B0604020202020204" pitchFamily="34" charset="0"/>
              </a:rPr>
              <a:t>a matter cannot be resolved informally </a:t>
            </a:r>
          </a:p>
          <a:p>
            <a:pPr lvl="1"/>
            <a:r>
              <a:rPr lang="en-AU" sz="2000" dirty="0">
                <a:latin typeface="Arial" panose="020B0604020202020204" pitchFamily="34" charset="0"/>
                <a:cs typeface="Arial" panose="020B0604020202020204" pitchFamily="34" charset="0"/>
              </a:rPr>
              <a:t>10.2.2  Include that the provider will respond to any complaint or appeal the overseas </a:t>
            </a:r>
          </a:p>
          <a:p>
            <a:pPr lvl="1"/>
            <a:r>
              <a:rPr lang="en-AU" sz="2000" dirty="0">
                <a:latin typeface="Arial" panose="020B0604020202020204" pitchFamily="34" charset="0"/>
                <a:cs typeface="Arial" panose="020B0604020202020204" pitchFamily="34" charset="0"/>
              </a:rPr>
              <a:t>Student makes regarding his or her dealings with the registered provider, the registered provider’s education agents or any related party the registered provider has an arrangement with to deliver the overseas student’s course or related services </a:t>
            </a:r>
          </a:p>
          <a:p>
            <a:pPr lvl="1"/>
            <a:r>
              <a:rPr lang="en-AU" sz="2000" dirty="0">
                <a:latin typeface="Arial" panose="020B0604020202020204" pitchFamily="34" charset="0"/>
                <a:cs typeface="Arial" panose="020B0604020202020204" pitchFamily="34" charset="0"/>
              </a:rPr>
              <a:t>10.2.3  Commence assessment of the complaint or appeal within 10 working days of it being made in accordance with the registered provider’s complaints handling and appeals process and policy, and finalise the outcome as soon as practicable </a:t>
            </a:r>
          </a:p>
          <a:p>
            <a:pPr marL="0" indent="0">
              <a:buNone/>
            </a:pPr>
            <a:endParaRPr lang="en-US" dirty="0"/>
          </a:p>
        </p:txBody>
      </p:sp>
      <p:sp>
        <p:nvSpPr>
          <p:cNvPr id="4" name="Footer Placeholder 3">
            <a:extLst>
              <a:ext uri="{FF2B5EF4-FFF2-40B4-BE49-F238E27FC236}">
                <a16:creationId xmlns:a16="http://schemas.microsoft.com/office/drawing/2014/main" id="{E19CCDFF-0438-684B-9CC0-CDAC1B848131}"/>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56505041-060C-E74A-9494-5F08CECFED8D}"/>
              </a:ext>
            </a:extLst>
          </p:cNvPr>
          <p:cNvSpPr>
            <a:spLocks noGrp="1"/>
          </p:cNvSpPr>
          <p:nvPr>
            <p:ph type="sldNum" sz="quarter" idx="12"/>
          </p:nvPr>
        </p:nvSpPr>
        <p:spPr/>
        <p:txBody>
          <a:bodyPr/>
          <a:lstStyle/>
          <a:p>
            <a:fld id="{D57F1E4F-1CFF-5643-939E-217C01CDF565}" type="slidenum">
              <a:rPr lang="en-US" smtClean="0"/>
              <a:pPr/>
              <a:t>77</a:t>
            </a:fld>
            <a:endParaRPr lang="en-US" dirty="0"/>
          </a:p>
        </p:txBody>
      </p:sp>
    </p:spTree>
    <p:extLst>
      <p:ext uri="{BB962C8B-B14F-4D97-AF65-F5344CB8AC3E}">
        <p14:creationId xmlns:p14="http://schemas.microsoft.com/office/powerpoint/2010/main" val="29235866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50104-9115-1444-BBE9-659CCEBB1DB7}"/>
              </a:ext>
            </a:extLst>
          </p:cNvPr>
          <p:cNvSpPr>
            <a:spLocks noGrp="1"/>
          </p:cNvSpPr>
          <p:nvPr>
            <p:ph type="title"/>
          </p:nvPr>
        </p:nvSpPr>
        <p:spPr/>
        <p:txBody>
          <a:bodyPr/>
          <a:lstStyle/>
          <a:p>
            <a:r>
              <a:rPr lang="en-AU" dirty="0"/>
              <a:t>Standard 10 </a:t>
            </a:r>
            <a:br>
              <a:rPr lang="en-AU" dirty="0"/>
            </a:br>
            <a:r>
              <a:rPr lang="en-AU" dirty="0"/>
              <a:t>Complaints and appeals</a:t>
            </a:r>
            <a:endParaRPr lang="en-US" dirty="0"/>
          </a:p>
        </p:txBody>
      </p:sp>
      <p:sp>
        <p:nvSpPr>
          <p:cNvPr id="3" name="Content Placeholder 2">
            <a:extLst>
              <a:ext uri="{FF2B5EF4-FFF2-40B4-BE49-F238E27FC236}">
                <a16:creationId xmlns:a16="http://schemas.microsoft.com/office/drawing/2014/main" id="{31CC8F8E-6BAA-E54B-A163-3463878A2F6E}"/>
              </a:ext>
            </a:extLst>
          </p:cNvPr>
          <p:cNvSpPr>
            <a:spLocks noGrp="1"/>
          </p:cNvSpPr>
          <p:nvPr>
            <p:ph idx="1"/>
          </p:nvPr>
        </p:nvSpPr>
        <p:spPr>
          <a:xfrm>
            <a:off x="677334" y="2160589"/>
            <a:ext cx="8596668" cy="3880773"/>
          </a:xfrm>
        </p:spPr>
        <p:txBody>
          <a:bodyPr/>
          <a:lstStyle/>
          <a:p>
            <a:r>
              <a:rPr lang="en-AU" dirty="0"/>
              <a:t>10.2.4  Ensure the overseas student is given an opportunity to formally present his or her case at minimal or no cost and be accompanied and assisted by a support person at any relevant meetings </a:t>
            </a:r>
          </a:p>
          <a:p>
            <a:r>
              <a:rPr lang="en-AU" dirty="0"/>
              <a:t>10.2.5  Conduct the assessment of the complaint or appeal in a professional, fair and transparent manner </a:t>
            </a:r>
          </a:p>
          <a:p>
            <a:r>
              <a:rPr lang="en-AU" dirty="0"/>
              <a:t>10.2.6  Ensure the overseas student is given a written statement of the outcome of the internal appeal, including detailed reasons for the outcome </a:t>
            </a:r>
          </a:p>
          <a:p>
            <a:r>
              <a:rPr lang="en-AU" dirty="0"/>
              <a:t>10.2.7  Keep a written record of the complaint or appeal, including a statement of the outcome and reasons for the outcome. </a:t>
            </a:r>
          </a:p>
          <a:p>
            <a:pPr marL="0" indent="0">
              <a:buNone/>
            </a:pPr>
            <a:endParaRPr lang="en-US" dirty="0"/>
          </a:p>
        </p:txBody>
      </p:sp>
      <p:sp>
        <p:nvSpPr>
          <p:cNvPr id="4" name="Footer Placeholder 3">
            <a:extLst>
              <a:ext uri="{FF2B5EF4-FFF2-40B4-BE49-F238E27FC236}">
                <a16:creationId xmlns:a16="http://schemas.microsoft.com/office/drawing/2014/main" id="{874B10BB-0B6A-AC4A-B21B-D467CA2B1466}"/>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712DCDF9-EBE3-E64F-BD74-C8D0C5B8C3F0}"/>
              </a:ext>
            </a:extLst>
          </p:cNvPr>
          <p:cNvSpPr>
            <a:spLocks noGrp="1"/>
          </p:cNvSpPr>
          <p:nvPr>
            <p:ph type="sldNum" sz="quarter" idx="12"/>
          </p:nvPr>
        </p:nvSpPr>
        <p:spPr/>
        <p:txBody>
          <a:bodyPr/>
          <a:lstStyle/>
          <a:p>
            <a:fld id="{D57F1E4F-1CFF-5643-939E-217C01CDF565}" type="slidenum">
              <a:rPr lang="en-US" smtClean="0"/>
              <a:pPr/>
              <a:t>78</a:t>
            </a:fld>
            <a:endParaRPr lang="en-US" dirty="0"/>
          </a:p>
        </p:txBody>
      </p:sp>
    </p:spTree>
    <p:extLst>
      <p:ext uri="{BB962C8B-B14F-4D97-AF65-F5344CB8AC3E}">
        <p14:creationId xmlns:p14="http://schemas.microsoft.com/office/powerpoint/2010/main" val="254090139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17290-7312-4146-94A4-19EFFB38CD8B}"/>
              </a:ext>
            </a:extLst>
          </p:cNvPr>
          <p:cNvSpPr>
            <a:spLocks noGrp="1"/>
          </p:cNvSpPr>
          <p:nvPr>
            <p:ph type="title"/>
          </p:nvPr>
        </p:nvSpPr>
        <p:spPr/>
        <p:txBody>
          <a:bodyPr/>
          <a:lstStyle/>
          <a:p>
            <a:r>
              <a:rPr lang="en-AU" dirty="0"/>
              <a:t>Standard 10 </a:t>
            </a:r>
            <a:br>
              <a:rPr lang="en-AU" dirty="0"/>
            </a:br>
            <a:r>
              <a:rPr lang="en-AU" dirty="0"/>
              <a:t>Complaints and appeals</a:t>
            </a:r>
            <a:endParaRPr lang="en-US" dirty="0"/>
          </a:p>
        </p:txBody>
      </p:sp>
      <p:sp>
        <p:nvSpPr>
          <p:cNvPr id="3" name="Content Placeholder 2">
            <a:extLst>
              <a:ext uri="{FF2B5EF4-FFF2-40B4-BE49-F238E27FC236}">
                <a16:creationId xmlns:a16="http://schemas.microsoft.com/office/drawing/2014/main" id="{8F7C2E0D-45C7-0E4C-AF1C-2997DDE58CF3}"/>
              </a:ext>
            </a:extLst>
          </p:cNvPr>
          <p:cNvSpPr>
            <a:spLocks noGrp="1"/>
          </p:cNvSpPr>
          <p:nvPr>
            <p:ph idx="1"/>
          </p:nvPr>
        </p:nvSpPr>
        <p:spPr/>
        <p:txBody>
          <a:bodyPr/>
          <a:lstStyle/>
          <a:p>
            <a:r>
              <a:rPr lang="en-AU" dirty="0"/>
              <a:t>10.3  If the overseas student is not successful in the registered provider’s internal complaints handling and appeals process, the registered provider must advise the overseas student within 10 working days of concluding the internal review of the overseas student’s right to access an external complaints handling and appeals process at minimal or no cost. The registered provider must give the overseas student the contact details of the appropriate complaints handling and external appeals body. </a:t>
            </a:r>
          </a:p>
        </p:txBody>
      </p:sp>
      <p:sp>
        <p:nvSpPr>
          <p:cNvPr id="4" name="Footer Placeholder 3">
            <a:extLst>
              <a:ext uri="{FF2B5EF4-FFF2-40B4-BE49-F238E27FC236}">
                <a16:creationId xmlns:a16="http://schemas.microsoft.com/office/drawing/2014/main" id="{02482605-1284-8F48-9ADB-3AAA76B404B3}"/>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1960AF9F-D8CD-734F-8AE8-2DEAEF273DEA}"/>
              </a:ext>
            </a:extLst>
          </p:cNvPr>
          <p:cNvSpPr>
            <a:spLocks noGrp="1"/>
          </p:cNvSpPr>
          <p:nvPr>
            <p:ph type="sldNum" sz="quarter" idx="12"/>
          </p:nvPr>
        </p:nvSpPr>
        <p:spPr/>
        <p:txBody>
          <a:bodyPr/>
          <a:lstStyle/>
          <a:p>
            <a:fld id="{D57F1E4F-1CFF-5643-939E-217C01CDF565}" type="slidenum">
              <a:rPr lang="en-US" smtClean="0"/>
              <a:pPr/>
              <a:t>79</a:t>
            </a:fld>
            <a:endParaRPr lang="en-US" dirty="0"/>
          </a:p>
        </p:txBody>
      </p:sp>
    </p:spTree>
    <p:extLst>
      <p:ext uri="{BB962C8B-B14F-4D97-AF65-F5344CB8AC3E}">
        <p14:creationId xmlns:p14="http://schemas.microsoft.com/office/powerpoint/2010/main" val="54384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6C01F-13DE-AC48-BBBE-430EA6FDE454}"/>
              </a:ext>
            </a:extLst>
          </p:cNvPr>
          <p:cNvSpPr>
            <a:spLocks noGrp="1"/>
          </p:cNvSpPr>
          <p:nvPr>
            <p:ph type="title"/>
          </p:nvPr>
        </p:nvSpPr>
        <p:spPr/>
        <p:txBody>
          <a:bodyPr>
            <a:normAutofit fontScale="90000"/>
          </a:bodyPr>
          <a:lstStyle/>
          <a:p>
            <a:r>
              <a:rPr lang="en-AU" i="1" dirty="0"/>
              <a:t>Standard 1</a:t>
            </a:r>
            <a:br>
              <a:rPr lang="en-AU" b="1" dirty="0"/>
            </a:br>
            <a:r>
              <a:rPr lang="en-AU" dirty="0"/>
              <a:t>Marketing information and practices (Cont..)</a:t>
            </a:r>
            <a:endParaRPr lang="en-US" dirty="0"/>
          </a:p>
        </p:txBody>
      </p:sp>
      <p:sp>
        <p:nvSpPr>
          <p:cNvPr id="3" name="Content Placeholder 2">
            <a:extLst>
              <a:ext uri="{FF2B5EF4-FFF2-40B4-BE49-F238E27FC236}">
                <a16:creationId xmlns:a16="http://schemas.microsoft.com/office/drawing/2014/main" id="{83DA1DE1-9C82-FD45-A371-EDAFC07A8F34}"/>
              </a:ext>
            </a:extLst>
          </p:cNvPr>
          <p:cNvSpPr>
            <a:spLocks noGrp="1"/>
          </p:cNvSpPr>
          <p:nvPr>
            <p:ph idx="1"/>
          </p:nvPr>
        </p:nvSpPr>
        <p:spPr/>
        <p:txBody>
          <a:bodyPr/>
          <a:lstStyle/>
          <a:p>
            <a:r>
              <a:rPr lang="en-AU" sz="2400" dirty="0">
                <a:latin typeface="Arial" panose="020B0604020202020204" pitchFamily="34" charset="0"/>
                <a:cs typeface="Arial" panose="020B0604020202020204" pitchFamily="34" charset="0"/>
              </a:rPr>
              <a:t>1.3 The registered provider must not:</a:t>
            </a:r>
          </a:p>
          <a:p>
            <a:pPr lvl="1"/>
            <a:r>
              <a:rPr lang="en-AU" sz="2400" dirty="0">
                <a:latin typeface="Arial" panose="020B0604020202020204" pitchFamily="34" charset="0"/>
                <a:cs typeface="Arial" panose="020B0604020202020204" pitchFamily="34" charset="0"/>
              </a:rPr>
              <a:t>1.3.1  Claim to commit to secure for, or on the student or intending student’s behalf, a migration outcome from undertaking any course offered by the registered provider</a:t>
            </a:r>
          </a:p>
          <a:p>
            <a:pPr lvl="1"/>
            <a:r>
              <a:rPr lang="en-AU" sz="2400" dirty="0">
                <a:latin typeface="Arial" panose="020B0604020202020204" pitchFamily="34" charset="0"/>
                <a:cs typeface="Arial" panose="020B0604020202020204" pitchFamily="34" charset="0"/>
              </a:rPr>
              <a:t>1.3.2 Guarantee a successful education assessment outcome for the student or intending student.</a:t>
            </a:r>
          </a:p>
          <a:p>
            <a:endParaRPr lang="en-US" dirty="0"/>
          </a:p>
        </p:txBody>
      </p:sp>
      <p:sp>
        <p:nvSpPr>
          <p:cNvPr id="4" name="Footer Placeholder 3">
            <a:extLst>
              <a:ext uri="{FF2B5EF4-FFF2-40B4-BE49-F238E27FC236}">
                <a16:creationId xmlns:a16="http://schemas.microsoft.com/office/drawing/2014/main" id="{6EA8ADB1-D4DA-DB45-8C07-D8A66B897706}"/>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93CEC160-2C9B-D846-AC22-08BED6557F96}"/>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54067081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DD6DA-A395-994D-92A7-2068EBD97D2F}"/>
              </a:ext>
            </a:extLst>
          </p:cNvPr>
          <p:cNvSpPr>
            <a:spLocks noGrp="1"/>
          </p:cNvSpPr>
          <p:nvPr>
            <p:ph type="title"/>
          </p:nvPr>
        </p:nvSpPr>
        <p:spPr/>
        <p:txBody>
          <a:bodyPr/>
          <a:lstStyle/>
          <a:p>
            <a:r>
              <a:rPr lang="en-AU" dirty="0"/>
              <a:t>Standard 10 </a:t>
            </a:r>
            <a:br>
              <a:rPr lang="en-AU" dirty="0"/>
            </a:br>
            <a:r>
              <a:rPr lang="en-AU" dirty="0"/>
              <a:t>Complaints and appeals</a:t>
            </a:r>
            <a:endParaRPr lang="en-US" dirty="0"/>
          </a:p>
        </p:txBody>
      </p:sp>
      <p:sp>
        <p:nvSpPr>
          <p:cNvPr id="3" name="Content Placeholder 2">
            <a:extLst>
              <a:ext uri="{FF2B5EF4-FFF2-40B4-BE49-F238E27FC236}">
                <a16:creationId xmlns:a16="http://schemas.microsoft.com/office/drawing/2014/main" id="{B776A953-637D-B044-B2BB-99857CC8D3BB}"/>
              </a:ext>
            </a:extLst>
          </p:cNvPr>
          <p:cNvSpPr>
            <a:spLocks noGrp="1"/>
          </p:cNvSpPr>
          <p:nvPr>
            <p:ph idx="1"/>
          </p:nvPr>
        </p:nvSpPr>
        <p:spPr/>
        <p:txBody>
          <a:bodyPr/>
          <a:lstStyle/>
          <a:p>
            <a:r>
              <a:rPr lang="en-AU" dirty="0"/>
              <a:t>If the internal or any external complaints handling or appeal process results in a decision or recommendation in favour of the overseas student, the registered provider must immediately implement the decision or recommendation and/or take the preventive or corrective action required by the decision, and advise the overseas student of that action. </a:t>
            </a:r>
          </a:p>
          <a:p>
            <a:pPr marL="0" indent="0">
              <a:buNone/>
            </a:pPr>
            <a:endParaRPr lang="en-US" dirty="0"/>
          </a:p>
        </p:txBody>
      </p:sp>
      <p:sp>
        <p:nvSpPr>
          <p:cNvPr id="4" name="Footer Placeholder 3">
            <a:extLst>
              <a:ext uri="{FF2B5EF4-FFF2-40B4-BE49-F238E27FC236}">
                <a16:creationId xmlns:a16="http://schemas.microsoft.com/office/drawing/2014/main" id="{FDA78895-FF12-D145-807F-014B51B50EBB}"/>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33E58272-19E2-4148-A08C-F68E492831B7}"/>
              </a:ext>
            </a:extLst>
          </p:cNvPr>
          <p:cNvSpPr>
            <a:spLocks noGrp="1"/>
          </p:cNvSpPr>
          <p:nvPr>
            <p:ph type="sldNum" sz="quarter" idx="12"/>
          </p:nvPr>
        </p:nvSpPr>
        <p:spPr/>
        <p:txBody>
          <a:bodyPr/>
          <a:lstStyle/>
          <a:p>
            <a:fld id="{D57F1E4F-1CFF-5643-939E-217C01CDF565}" type="slidenum">
              <a:rPr lang="en-US" smtClean="0"/>
              <a:pPr/>
              <a:t>80</a:t>
            </a:fld>
            <a:endParaRPr lang="en-US" dirty="0"/>
          </a:p>
        </p:txBody>
      </p:sp>
    </p:spTree>
    <p:extLst>
      <p:ext uri="{BB962C8B-B14F-4D97-AF65-F5344CB8AC3E}">
        <p14:creationId xmlns:p14="http://schemas.microsoft.com/office/powerpoint/2010/main" val="27252239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FC366-139F-7D4F-9C20-3E2A6C06E1E4}"/>
              </a:ext>
            </a:extLst>
          </p:cNvPr>
          <p:cNvSpPr>
            <a:spLocks noGrp="1"/>
          </p:cNvSpPr>
          <p:nvPr>
            <p:ph type="title"/>
          </p:nvPr>
        </p:nvSpPr>
        <p:spPr/>
        <p:txBody>
          <a:bodyPr>
            <a:normAutofit fontScale="90000"/>
          </a:bodyPr>
          <a:lstStyle/>
          <a:p>
            <a:r>
              <a:rPr lang="en-AU" dirty="0"/>
              <a:t>Standard 11 </a:t>
            </a:r>
            <a:br>
              <a:rPr lang="en-AU" dirty="0"/>
            </a:br>
            <a:r>
              <a:rPr lang="en-AU" dirty="0"/>
              <a:t>Additional registration requirements </a:t>
            </a:r>
            <a:br>
              <a:rPr lang="en-AU" dirty="0"/>
            </a:br>
            <a:endParaRPr lang="en-US" dirty="0"/>
          </a:p>
        </p:txBody>
      </p:sp>
      <p:sp>
        <p:nvSpPr>
          <p:cNvPr id="3" name="Content Placeholder 2">
            <a:extLst>
              <a:ext uri="{FF2B5EF4-FFF2-40B4-BE49-F238E27FC236}">
                <a16:creationId xmlns:a16="http://schemas.microsoft.com/office/drawing/2014/main" id="{6ED4D77F-4A56-6346-8E1D-CD29F2E787B5}"/>
              </a:ext>
            </a:extLst>
          </p:cNvPr>
          <p:cNvSpPr>
            <a:spLocks noGrp="1"/>
          </p:cNvSpPr>
          <p:nvPr>
            <p:ph idx="1"/>
          </p:nvPr>
        </p:nvSpPr>
        <p:spPr>
          <a:xfrm>
            <a:off x="677334" y="1779815"/>
            <a:ext cx="8596668" cy="4261548"/>
          </a:xfrm>
        </p:spPr>
        <p:txBody>
          <a:bodyPr>
            <a:normAutofit/>
          </a:bodyPr>
          <a:lstStyle/>
          <a:p>
            <a:r>
              <a:rPr lang="en-AU" sz="2000" dirty="0">
                <a:latin typeface="Arial" panose="020B0604020202020204" pitchFamily="34" charset="0"/>
                <a:cs typeface="Arial" panose="020B0604020202020204" pitchFamily="34" charset="0"/>
              </a:rPr>
              <a:t>11.1  In applying to register a full-time course at a location, a provider must seek approval from the ESOS agency, including through the relevant designated State authority if the provider is a school, for the following: </a:t>
            </a:r>
          </a:p>
          <a:p>
            <a:pPr lvl="1"/>
            <a:r>
              <a:rPr lang="en-AU" sz="2000" dirty="0">
                <a:latin typeface="Arial" panose="020B0604020202020204" pitchFamily="34" charset="0"/>
                <a:cs typeface="Arial" panose="020B0604020202020204" pitchFamily="34" charset="0"/>
              </a:rPr>
              <a:t>11.1.1  The course duration, including holiday breaks </a:t>
            </a:r>
          </a:p>
          <a:p>
            <a:pPr lvl="1"/>
            <a:r>
              <a:rPr lang="en-AU" sz="2000" dirty="0">
                <a:latin typeface="Arial" panose="020B0604020202020204" pitchFamily="34" charset="0"/>
                <a:cs typeface="Arial" panose="020B0604020202020204" pitchFamily="34" charset="0"/>
              </a:rPr>
              <a:t>11.1.2  Modes of study, including online, distance or work-based training </a:t>
            </a:r>
          </a:p>
          <a:p>
            <a:pPr lvl="1"/>
            <a:r>
              <a:rPr lang="en-AU" sz="2000" dirty="0">
                <a:latin typeface="Arial" panose="020B0604020202020204" pitchFamily="34" charset="0"/>
                <a:cs typeface="Arial" panose="020B0604020202020204" pitchFamily="34" charset="0"/>
              </a:rPr>
              <a:t>11.1.3  Number of overseas students enrolled at the provider, within the limit or maximum number approved by the ESOS agency for each location </a:t>
            </a:r>
          </a:p>
          <a:p>
            <a:pPr lvl="1"/>
            <a:r>
              <a:rPr lang="en-AU" sz="2000" dirty="0">
                <a:latin typeface="Arial" panose="020B0604020202020204" pitchFamily="34" charset="0"/>
                <a:cs typeface="Arial" panose="020B0604020202020204" pitchFamily="34" charset="0"/>
              </a:rPr>
              <a:t>11.1.4  Arrangements with other education providers, including partners, in delivering a course or courses to overseas students. </a:t>
            </a:r>
          </a:p>
          <a:p>
            <a:endParaRPr lang="en-US" dirty="0"/>
          </a:p>
        </p:txBody>
      </p:sp>
      <p:sp>
        <p:nvSpPr>
          <p:cNvPr id="4" name="Footer Placeholder 3">
            <a:extLst>
              <a:ext uri="{FF2B5EF4-FFF2-40B4-BE49-F238E27FC236}">
                <a16:creationId xmlns:a16="http://schemas.microsoft.com/office/drawing/2014/main" id="{6452C75D-763C-224A-B9BD-67F7C8BFDDEA}"/>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486EA000-7DCA-2841-BFED-42FB90F9292D}"/>
              </a:ext>
            </a:extLst>
          </p:cNvPr>
          <p:cNvSpPr>
            <a:spLocks noGrp="1"/>
          </p:cNvSpPr>
          <p:nvPr>
            <p:ph type="sldNum" sz="quarter" idx="12"/>
          </p:nvPr>
        </p:nvSpPr>
        <p:spPr/>
        <p:txBody>
          <a:bodyPr/>
          <a:lstStyle/>
          <a:p>
            <a:fld id="{D57F1E4F-1CFF-5643-939E-217C01CDF565}" type="slidenum">
              <a:rPr lang="en-US" smtClean="0"/>
              <a:pPr/>
              <a:t>81</a:t>
            </a:fld>
            <a:endParaRPr lang="en-US" dirty="0"/>
          </a:p>
        </p:txBody>
      </p:sp>
    </p:spTree>
    <p:extLst>
      <p:ext uri="{BB962C8B-B14F-4D97-AF65-F5344CB8AC3E}">
        <p14:creationId xmlns:p14="http://schemas.microsoft.com/office/powerpoint/2010/main" val="25090434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3D277F-D882-C840-90D4-57766DF961DD}"/>
              </a:ext>
            </a:extLst>
          </p:cNvPr>
          <p:cNvSpPr>
            <a:spLocks noGrp="1"/>
          </p:cNvSpPr>
          <p:nvPr>
            <p:ph idx="1"/>
          </p:nvPr>
        </p:nvSpPr>
        <p:spPr>
          <a:xfrm>
            <a:off x="677334" y="653143"/>
            <a:ext cx="8596668" cy="5388219"/>
          </a:xfrm>
        </p:spPr>
        <p:txBody>
          <a:bodyPr/>
          <a:lstStyle/>
          <a:p>
            <a:r>
              <a:rPr lang="en-AU" sz="2000" dirty="0">
                <a:latin typeface="Arial" panose="020B0604020202020204" pitchFamily="34" charset="0"/>
                <a:cs typeface="Arial" panose="020B0604020202020204" pitchFamily="34" charset="0"/>
              </a:rPr>
              <a:t>11.2  In seeking approval under 11.1, the provider must demonstrate any matters requested by the ESOS agency, including through the designated State authority if the provider is a school, which may include but are not limited to the following: </a:t>
            </a:r>
          </a:p>
          <a:p>
            <a:pPr lvl="1"/>
            <a:r>
              <a:rPr lang="en-AU" sz="2000" dirty="0">
                <a:latin typeface="Arial" panose="020B0604020202020204" pitchFamily="34" charset="0"/>
                <a:cs typeface="Arial" panose="020B0604020202020204" pitchFamily="34" charset="0"/>
              </a:rPr>
              <a:t>11.2.1  The expected duration of the course does not exceed the time required to complete the course on the basis of full-time study – for VET courses, this is a minimum of 20 scheduled course contact hours per week unless specified by an accrediting authority </a:t>
            </a:r>
          </a:p>
          <a:p>
            <a:pPr lvl="1"/>
            <a:r>
              <a:rPr lang="en-AU" sz="2000" dirty="0">
                <a:latin typeface="Arial" panose="020B0604020202020204" pitchFamily="34" charset="0"/>
                <a:cs typeface="Arial" panose="020B0604020202020204" pitchFamily="34" charset="0"/>
              </a:rPr>
              <a:t>11.2.2  The expected duration of the course includes any holiday periods or any work- based training </a:t>
            </a:r>
          </a:p>
          <a:p>
            <a:pPr lvl="1"/>
            <a:r>
              <a:rPr lang="en-AU" sz="2000" dirty="0">
                <a:latin typeface="Arial" panose="020B0604020202020204" pitchFamily="34" charset="0"/>
                <a:cs typeface="Arial" panose="020B0604020202020204" pitchFamily="34" charset="0"/>
              </a:rPr>
              <a:t>11.2.3  Any work-based training to be undertaken as part of the course is necessary for the student to gain the qualification and there are appropriate arrangements for the supervision and assessment of students </a:t>
            </a:r>
          </a:p>
          <a:p>
            <a:pPr marL="0" indent="0">
              <a:buNone/>
            </a:pPr>
            <a:endParaRPr lang="en-US" dirty="0"/>
          </a:p>
        </p:txBody>
      </p:sp>
      <p:sp>
        <p:nvSpPr>
          <p:cNvPr id="4" name="Footer Placeholder 3">
            <a:extLst>
              <a:ext uri="{FF2B5EF4-FFF2-40B4-BE49-F238E27FC236}">
                <a16:creationId xmlns:a16="http://schemas.microsoft.com/office/drawing/2014/main" id="{6BA7CB89-9CD8-474F-9D30-764D11482014}"/>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F6E6AF4C-3F98-D344-B72E-00EBA89FB70F}"/>
              </a:ext>
            </a:extLst>
          </p:cNvPr>
          <p:cNvSpPr>
            <a:spLocks noGrp="1"/>
          </p:cNvSpPr>
          <p:nvPr>
            <p:ph type="sldNum" sz="quarter" idx="12"/>
          </p:nvPr>
        </p:nvSpPr>
        <p:spPr/>
        <p:txBody>
          <a:bodyPr/>
          <a:lstStyle/>
          <a:p>
            <a:fld id="{D57F1E4F-1CFF-5643-939E-217C01CDF565}" type="slidenum">
              <a:rPr lang="en-US" smtClean="0"/>
              <a:pPr/>
              <a:t>82</a:t>
            </a:fld>
            <a:endParaRPr lang="en-US" dirty="0"/>
          </a:p>
        </p:txBody>
      </p:sp>
    </p:spTree>
    <p:extLst>
      <p:ext uri="{BB962C8B-B14F-4D97-AF65-F5344CB8AC3E}">
        <p14:creationId xmlns:p14="http://schemas.microsoft.com/office/powerpoint/2010/main" val="207862493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C9D742-EFDF-F242-B090-7287371FC977}"/>
              </a:ext>
            </a:extLst>
          </p:cNvPr>
          <p:cNvSpPr>
            <a:spLocks noGrp="1"/>
          </p:cNvSpPr>
          <p:nvPr>
            <p:ph idx="1"/>
          </p:nvPr>
        </p:nvSpPr>
        <p:spPr>
          <a:xfrm>
            <a:off x="677334" y="930729"/>
            <a:ext cx="8596668" cy="5110633"/>
          </a:xfrm>
        </p:spPr>
        <p:txBody>
          <a:bodyPr/>
          <a:lstStyle/>
          <a:p>
            <a:r>
              <a:rPr lang="en-AU" sz="2000" dirty="0">
                <a:latin typeface="Arial" panose="020B0604020202020204" pitchFamily="34" charset="0"/>
                <a:cs typeface="Arial" panose="020B0604020202020204" pitchFamily="34" charset="0"/>
              </a:rPr>
              <a:t>11.2.4  The course is not to be delivered entirely by online or distance learning </a:t>
            </a:r>
          </a:p>
          <a:p>
            <a:r>
              <a:rPr lang="en-AU" sz="2000" dirty="0">
                <a:latin typeface="Arial" panose="020B0604020202020204" pitchFamily="34" charset="0"/>
                <a:cs typeface="Arial" panose="020B0604020202020204" pitchFamily="34" charset="0"/>
              </a:rPr>
              <a:t>11.2.5  The provider and any partner they engage to deliver a course or courses to overseas students has adequate staff and education resources, including facilities, equipment, learning and library resources and premises as are needed to deliver the course to the overseas students enrolled with the provider </a:t>
            </a:r>
          </a:p>
          <a:p>
            <a:r>
              <a:rPr lang="en-AU" sz="2000" dirty="0">
                <a:latin typeface="Arial" panose="020B0604020202020204" pitchFamily="34" charset="0"/>
                <a:cs typeface="Arial" panose="020B0604020202020204" pitchFamily="34" charset="0"/>
              </a:rPr>
              <a:t>11.2.6  The maximum number of overseas students proposed by the provider for the location reflects the appropriateness of the staff, resources and facilities for the delivery of the course. </a:t>
            </a:r>
          </a:p>
          <a:p>
            <a:pPr marL="0" indent="0">
              <a:buNone/>
            </a:pPr>
            <a:endParaRPr lang="en-US" dirty="0"/>
          </a:p>
        </p:txBody>
      </p:sp>
      <p:sp>
        <p:nvSpPr>
          <p:cNvPr id="4" name="Footer Placeholder 3">
            <a:extLst>
              <a:ext uri="{FF2B5EF4-FFF2-40B4-BE49-F238E27FC236}">
                <a16:creationId xmlns:a16="http://schemas.microsoft.com/office/drawing/2014/main" id="{2E48FDEC-ECBA-6542-A1EA-3C70CB320B5E}"/>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49112784-D927-7D4A-9E43-CCBC1DADBE3C}"/>
              </a:ext>
            </a:extLst>
          </p:cNvPr>
          <p:cNvSpPr>
            <a:spLocks noGrp="1"/>
          </p:cNvSpPr>
          <p:nvPr>
            <p:ph type="sldNum" sz="quarter" idx="12"/>
          </p:nvPr>
        </p:nvSpPr>
        <p:spPr/>
        <p:txBody>
          <a:bodyPr/>
          <a:lstStyle/>
          <a:p>
            <a:fld id="{D57F1E4F-1CFF-5643-939E-217C01CDF565}" type="slidenum">
              <a:rPr lang="en-US" smtClean="0"/>
              <a:pPr/>
              <a:t>83</a:t>
            </a:fld>
            <a:endParaRPr lang="en-US" dirty="0"/>
          </a:p>
        </p:txBody>
      </p:sp>
    </p:spTree>
    <p:extLst>
      <p:ext uri="{BB962C8B-B14F-4D97-AF65-F5344CB8AC3E}">
        <p14:creationId xmlns:p14="http://schemas.microsoft.com/office/powerpoint/2010/main" val="246381616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B593B-426C-704C-898C-7EA5D1A70719}"/>
              </a:ext>
            </a:extLst>
          </p:cNvPr>
          <p:cNvSpPr>
            <a:spLocks noGrp="1"/>
          </p:cNvSpPr>
          <p:nvPr>
            <p:ph type="title"/>
          </p:nvPr>
        </p:nvSpPr>
        <p:spPr/>
        <p:txBody>
          <a:bodyPr>
            <a:normAutofit fontScale="90000"/>
          </a:bodyPr>
          <a:lstStyle/>
          <a:p>
            <a:r>
              <a:rPr lang="en-AU" dirty="0"/>
              <a:t>Standard 11 </a:t>
            </a:r>
            <a:br>
              <a:rPr lang="en-AU" dirty="0"/>
            </a:br>
            <a:r>
              <a:rPr lang="en-AU" dirty="0"/>
              <a:t>Additional registration requirements </a:t>
            </a:r>
            <a:br>
              <a:rPr lang="en-AU" dirty="0"/>
            </a:br>
            <a:endParaRPr lang="en-US" dirty="0"/>
          </a:p>
        </p:txBody>
      </p:sp>
      <p:sp>
        <p:nvSpPr>
          <p:cNvPr id="3" name="Content Placeholder 2">
            <a:extLst>
              <a:ext uri="{FF2B5EF4-FFF2-40B4-BE49-F238E27FC236}">
                <a16:creationId xmlns:a16="http://schemas.microsoft.com/office/drawing/2014/main" id="{BCEF337D-BFA1-E244-A152-4358471222DB}"/>
              </a:ext>
            </a:extLst>
          </p:cNvPr>
          <p:cNvSpPr>
            <a:spLocks noGrp="1"/>
          </p:cNvSpPr>
          <p:nvPr>
            <p:ph idx="1"/>
          </p:nvPr>
        </p:nvSpPr>
        <p:spPr/>
        <p:txBody>
          <a:bodyPr/>
          <a:lstStyle/>
          <a:p>
            <a:r>
              <a:rPr lang="en-AU" dirty="0"/>
              <a:t>11.3  The registered provider must submit to its ESOS agency for approval, including through the relevant designated State authority if the provider is a school, information on any proposed changes to the provider’s registration for a course as outlined in standard 11.1 at least 30 days prior to the time at which those changes are proposed to take effect. </a:t>
            </a:r>
          </a:p>
          <a:p>
            <a:r>
              <a:rPr lang="en-AU" dirty="0"/>
              <a:t>11.4  Registered providers who are self-accrediting must undertake an independent external audit during their period of CRICOS registration, within 18 months prior to renewal of that registration to inform the re-registration of the provider. </a:t>
            </a:r>
          </a:p>
        </p:txBody>
      </p:sp>
      <p:sp>
        <p:nvSpPr>
          <p:cNvPr id="4" name="Footer Placeholder 3">
            <a:extLst>
              <a:ext uri="{FF2B5EF4-FFF2-40B4-BE49-F238E27FC236}">
                <a16:creationId xmlns:a16="http://schemas.microsoft.com/office/drawing/2014/main" id="{B59A7303-80B6-5747-A8E7-F9EE7792A032}"/>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2A2BC064-FC74-9F4A-80E2-7FB157E92173}"/>
              </a:ext>
            </a:extLst>
          </p:cNvPr>
          <p:cNvSpPr>
            <a:spLocks noGrp="1"/>
          </p:cNvSpPr>
          <p:nvPr>
            <p:ph type="sldNum" sz="quarter" idx="12"/>
          </p:nvPr>
        </p:nvSpPr>
        <p:spPr/>
        <p:txBody>
          <a:bodyPr/>
          <a:lstStyle/>
          <a:p>
            <a:fld id="{D57F1E4F-1CFF-5643-939E-217C01CDF565}" type="slidenum">
              <a:rPr lang="en-US" smtClean="0"/>
              <a:pPr/>
              <a:t>84</a:t>
            </a:fld>
            <a:endParaRPr lang="en-US" dirty="0"/>
          </a:p>
        </p:txBody>
      </p:sp>
    </p:spTree>
    <p:extLst>
      <p:ext uri="{BB962C8B-B14F-4D97-AF65-F5344CB8AC3E}">
        <p14:creationId xmlns:p14="http://schemas.microsoft.com/office/powerpoint/2010/main" val="3473091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47388-A699-6A48-87E9-CD69B7AA595B}"/>
              </a:ext>
            </a:extLst>
          </p:cNvPr>
          <p:cNvSpPr>
            <a:spLocks noGrp="1"/>
          </p:cNvSpPr>
          <p:nvPr>
            <p:ph type="title"/>
          </p:nvPr>
        </p:nvSpPr>
        <p:spPr/>
        <p:txBody>
          <a:bodyPr>
            <a:normAutofit fontScale="90000"/>
          </a:bodyPr>
          <a:lstStyle/>
          <a:p>
            <a:r>
              <a:rPr lang="en-AU" i="1" dirty="0"/>
              <a:t>Standard 1</a:t>
            </a:r>
            <a:br>
              <a:rPr lang="en-AU" b="1" dirty="0"/>
            </a:br>
            <a:r>
              <a:rPr lang="en-AU" dirty="0"/>
              <a:t>Marketing information and practices (Cont..)</a:t>
            </a:r>
            <a:endParaRPr lang="en-US" dirty="0"/>
          </a:p>
        </p:txBody>
      </p:sp>
      <p:sp>
        <p:nvSpPr>
          <p:cNvPr id="3" name="Content Placeholder 2">
            <a:extLst>
              <a:ext uri="{FF2B5EF4-FFF2-40B4-BE49-F238E27FC236}">
                <a16:creationId xmlns:a16="http://schemas.microsoft.com/office/drawing/2014/main" id="{E152E6FB-20A0-EA48-BB4A-CAB5576DD9C6}"/>
              </a:ext>
            </a:extLst>
          </p:cNvPr>
          <p:cNvSpPr>
            <a:spLocks noGrp="1"/>
          </p:cNvSpPr>
          <p:nvPr>
            <p:ph idx="1"/>
          </p:nvPr>
        </p:nvSpPr>
        <p:spPr/>
        <p:txBody>
          <a:bodyPr>
            <a:noAutofit/>
          </a:bodyPr>
          <a:lstStyle/>
          <a:p>
            <a:r>
              <a:rPr lang="en-AU" sz="2000" dirty="0">
                <a:latin typeface="Arial" panose="020B0604020202020204" pitchFamily="34" charset="0"/>
                <a:cs typeface="Arial" panose="020B0604020202020204" pitchFamily="34" charset="0"/>
              </a:rPr>
              <a:t>1.4  The registered provider must include its CRICOS registered name and registration number in any written or online material that it disseminates or makes publicly available for the purposes of:</a:t>
            </a:r>
          </a:p>
          <a:p>
            <a:pPr lvl="1"/>
            <a:r>
              <a:rPr lang="en-AU" sz="2000" dirty="0">
                <a:latin typeface="Arial" panose="020B0604020202020204" pitchFamily="34" charset="0"/>
                <a:cs typeface="Arial" panose="020B0604020202020204" pitchFamily="34" charset="0"/>
              </a:rPr>
              <a:t>1.4.1 providing or offering to provide a course to an overseas student</a:t>
            </a:r>
          </a:p>
          <a:p>
            <a:pPr lvl="1"/>
            <a:r>
              <a:rPr lang="en-AU" sz="2000" dirty="0">
                <a:latin typeface="Arial" panose="020B0604020202020204" pitchFamily="34" charset="0"/>
                <a:cs typeface="Arial" panose="020B0604020202020204" pitchFamily="34" charset="0"/>
              </a:rPr>
              <a:t>1.4.2  inviting a student to undertake or apply for a course, or</a:t>
            </a:r>
          </a:p>
          <a:p>
            <a:pPr lvl="1"/>
            <a:r>
              <a:rPr lang="en-AU" sz="2000" dirty="0">
                <a:latin typeface="Arial" panose="020B0604020202020204" pitchFamily="34" charset="0"/>
                <a:cs typeface="Arial" panose="020B0604020202020204" pitchFamily="34" charset="0"/>
              </a:rPr>
              <a:t>1.4.3  indicating it is able or willing to provide a course to overseas students.</a:t>
            </a:r>
          </a:p>
        </p:txBody>
      </p:sp>
      <p:sp>
        <p:nvSpPr>
          <p:cNvPr id="4" name="Footer Placeholder 3">
            <a:extLst>
              <a:ext uri="{FF2B5EF4-FFF2-40B4-BE49-F238E27FC236}">
                <a16:creationId xmlns:a16="http://schemas.microsoft.com/office/drawing/2014/main" id="{96B8A04A-3C47-8642-AD34-2DFE83976828}"/>
              </a:ext>
            </a:extLst>
          </p:cNvPr>
          <p:cNvSpPr>
            <a:spLocks noGrp="1"/>
          </p:cNvSpPr>
          <p:nvPr>
            <p:ph type="ftr" sz="quarter" idx="11"/>
          </p:nvPr>
        </p:nvSpPr>
        <p:spPr/>
        <p:txBody>
          <a:bodyPr/>
          <a:lstStyle/>
          <a:p>
            <a:r>
              <a:rPr lang="en-US"/>
              <a:t>Golden wattle group Pty Ltd T/A Meridian Vocational College 45039, CRICOS 03551M  MVC Staff training</a:t>
            </a:r>
            <a:endParaRPr lang="en-US" dirty="0"/>
          </a:p>
        </p:txBody>
      </p:sp>
      <p:sp>
        <p:nvSpPr>
          <p:cNvPr id="5" name="Slide Number Placeholder 4">
            <a:extLst>
              <a:ext uri="{FF2B5EF4-FFF2-40B4-BE49-F238E27FC236}">
                <a16:creationId xmlns:a16="http://schemas.microsoft.com/office/drawing/2014/main" id="{185F78C0-A78D-CC4C-B4FE-25C816FE8700}"/>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284640421"/>
      </p:ext>
    </p:extLst>
  </p:cSld>
  <p:clrMapOvr>
    <a:masterClrMapping/>
  </p:clrMapOvr>
</p:sld>
</file>

<file path=ppt/theme/theme1.xml><?xml version="1.0" encoding="utf-8"?>
<a:theme xmlns:a="http://schemas.openxmlformats.org/drawingml/2006/main" name="Facet">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{0DB98F81-0FF9-9341-A4AB-D72A8C72A541}tf10001060</Template>
  <TotalTime>915</TotalTime>
  <Words>2345</Words>
  <Application>Microsoft Macintosh PowerPoint</Application>
  <PresentationFormat>Widescreen</PresentationFormat>
  <Paragraphs>520</Paragraphs>
  <Slides>84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84</vt:i4>
      </vt:variant>
    </vt:vector>
  </HeadingPairs>
  <TitlesOfParts>
    <vt:vector size="90" baseType="lpstr">
      <vt:lpstr>Arial</vt:lpstr>
      <vt:lpstr>Calibri</vt:lpstr>
      <vt:lpstr>Times New Roman</vt:lpstr>
      <vt:lpstr>Trebuchet MS</vt:lpstr>
      <vt:lpstr>Wingdings 3</vt:lpstr>
      <vt:lpstr>Facet</vt:lpstr>
      <vt:lpstr>Staff Training  (Adapted from National code 2018)</vt:lpstr>
      <vt:lpstr>AUTHORITY  </vt:lpstr>
      <vt:lpstr>An overview of the ESOS legislative framework  </vt:lpstr>
      <vt:lpstr>The National Code, its purpose and objectives  </vt:lpstr>
      <vt:lpstr>The National Code 2018 comprises the following:  </vt:lpstr>
      <vt:lpstr>Standard 1 Marketing information and practices </vt:lpstr>
      <vt:lpstr>Standard 1 Marketing information and practices (Cont..)</vt:lpstr>
      <vt:lpstr>Standard 1 Marketing information and practices (Cont..)</vt:lpstr>
      <vt:lpstr>Standard 1 Marketing information and practices (Cont..)</vt:lpstr>
      <vt:lpstr>Standard 1 Marketing information and practices (Cont..)</vt:lpstr>
      <vt:lpstr>Standard 2 Recruitment of an overseas student </vt:lpstr>
      <vt:lpstr>(2.1 CONT..)</vt:lpstr>
      <vt:lpstr>(2.1 CONT..)</vt:lpstr>
      <vt:lpstr>Standard 2 Recruitment of an overseas student</vt:lpstr>
      <vt:lpstr>Standard 2 Recruitment of an overseas student </vt:lpstr>
      <vt:lpstr>Standard 2 Recruitment of an overseas student</vt:lpstr>
      <vt:lpstr>Standard 3 Formalisation of enrolment and written agreements </vt:lpstr>
      <vt:lpstr>Standard 3 Formalisation of enrolment and written agreements  </vt:lpstr>
      <vt:lpstr>Standard 3 Formalisation of enrolment and written agreements</vt:lpstr>
      <vt:lpstr>Standard 3 Formalisation of enrolment and written agreements</vt:lpstr>
      <vt:lpstr>Standard 3 Formalisation of enrolment and written agreements</vt:lpstr>
      <vt:lpstr>Standard 3 Formalisation of enrolment and written agreements</vt:lpstr>
      <vt:lpstr>Standard 3 Formalisation of enrolment and written agreements</vt:lpstr>
      <vt:lpstr>Standard 3 Formalisation of enrolment and written agreements</vt:lpstr>
      <vt:lpstr>Standard 3 Formalisation of enrolment and written agreements</vt:lpstr>
      <vt:lpstr>Standard 3 Formalisation of enrolment and written agreements</vt:lpstr>
      <vt:lpstr>Standard 4 Education agents </vt:lpstr>
      <vt:lpstr>Standard 4 Education agents</vt:lpstr>
      <vt:lpstr>Standard 4 Education agents</vt:lpstr>
      <vt:lpstr>Standard 4 Education agents</vt:lpstr>
      <vt:lpstr>Standard 4 Education agents</vt:lpstr>
      <vt:lpstr>Standard 4 Education agents</vt:lpstr>
      <vt:lpstr>Standard 5 Younger overseas students  </vt:lpstr>
      <vt:lpstr>Standard 5 Younger overseas students</vt:lpstr>
      <vt:lpstr>Standard 5 Younger overseas students  </vt:lpstr>
      <vt:lpstr>Standard 5 Younger overseas students (5.3 CONT..)</vt:lpstr>
      <vt:lpstr>Standard 5 Younger overseas students (5.3 CONT..)</vt:lpstr>
      <vt:lpstr>Standard 5 Younger overseas students (5.3 CONT..)  </vt:lpstr>
      <vt:lpstr>Standard 5 Younger overseas students (5.3 CONT..)  </vt:lpstr>
      <vt:lpstr>Standard 5 Younger overseas students  </vt:lpstr>
      <vt:lpstr>Standard 5 Younger overseas students  </vt:lpstr>
      <vt:lpstr>Standard 5 Younger overseas students  </vt:lpstr>
      <vt:lpstr>Standard 6 Overseas student support services  </vt:lpstr>
      <vt:lpstr>Standard 6 Overseas student support services (6.1 CONT..)</vt:lpstr>
      <vt:lpstr>Standard 6 Overseas student support services</vt:lpstr>
      <vt:lpstr>Standard 6 Overseas student support services</vt:lpstr>
      <vt:lpstr>Standard 6 Overseas student support services</vt:lpstr>
      <vt:lpstr>Standard 6 Overseas student support services</vt:lpstr>
      <vt:lpstr>Standard 7 Overseas student transfers </vt:lpstr>
      <vt:lpstr>Standard 7 Overseas student transfers</vt:lpstr>
      <vt:lpstr>Standard 7 Overseas student transfers</vt:lpstr>
      <vt:lpstr>Standard 7 Overseas student transfers</vt:lpstr>
      <vt:lpstr>Standard 7 Overseas student transfers</vt:lpstr>
      <vt:lpstr>Standard 7 Overseas student transfers</vt:lpstr>
      <vt:lpstr>Standard 7 Overseas student transfers</vt:lpstr>
      <vt:lpstr>Standard 7 Overseas student transfers</vt:lpstr>
      <vt:lpstr>Standard 8 Overseas student visa requirements </vt:lpstr>
      <vt:lpstr>Standard 8 Overseas student visa requirements</vt:lpstr>
      <vt:lpstr>PowerPoint Presentation</vt:lpstr>
      <vt:lpstr>PowerPoint Presentation</vt:lpstr>
      <vt:lpstr>N/A TO MVC</vt:lpstr>
      <vt:lpstr>PowerPoint Presentation</vt:lpstr>
      <vt:lpstr>Standard 8 Overseas student visa requirements</vt:lpstr>
      <vt:lpstr>Standard 8 Overseas student visa requirements</vt:lpstr>
      <vt:lpstr>PowerPoint Presentation</vt:lpstr>
      <vt:lpstr>PowerPoint Presentation</vt:lpstr>
      <vt:lpstr>PowerPoint Presentation</vt:lpstr>
      <vt:lpstr>PowerPoint Presentation</vt:lpstr>
      <vt:lpstr>PowerPoint Presentation</vt:lpstr>
      <vt:lpstr>Standard 8 Overseas student visa requirements</vt:lpstr>
      <vt:lpstr>Standard 8 Overseas student visa requirements</vt:lpstr>
      <vt:lpstr>Standard 9  Deferring, suspending or cancelling the overseas student’s enrolment  </vt:lpstr>
      <vt:lpstr>Standard 9  Deferring, suspending or cancelling the overseas student’s enrolment</vt:lpstr>
      <vt:lpstr>Standard 9  Deferring, suspending or cancelling the overseas student’s enrolment</vt:lpstr>
      <vt:lpstr>Standard 9  Deferring, suspending or cancelling the overseas student’s enrolment</vt:lpstr>
      <vt:lpstr>Standard 10  Complaints and appeals  </vt:lpstr>
      <vt:lpstr>PowerPoint Presentation</vt:lpstr>
      <vt:lpstr>Standard 10  Complaints and appeals</vt:lpstr>
      <vt:lpstr>Standard 10  Complaints and appeals</vt:lpstr>
      <vt:lpstr>Standard 10  Complaints and appeals</vt:lpstr>
      <vt:lpstr>Standard 11  Additional registration requirements  </vt:lpstr>
      <vt:lpstr>PowerPoint Presentation</vt:lpstr>
      <vt:lpstr>PowerPoint Presentation</vt:lpstr>
      <vt:lpstr>Standard 11  Additional registration requirements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Staff Training </dc:title>
  <dc:creator>Daman Rana</dc:creator>
  <cp:lastModifiedBy>Daman Rana</cp:lastModifiedBy>
  <cp:revision>32</cp:revision>
  <dcterms:created xsi:type="dcterms:W3CDTF">2018-09-28T21:56:40Z</dcterms:created>
  <dcterms:modified xsi:type="dcterms:W3CDTF">2018-09-29T13:12:03Z</dcterms:modified>
</cp:coreProperties>
</file>